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3" r:id="rId17"/>
    <p:sldId id="271" r:id="rId18"/>
    <p:sldId id="272" r:id="rId19"/>
    <p:sldId id="274" r:id="rId20"/>
    <p:sldId id="275" r:id="rId21"/>
    <p:sldId id="276"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74"/>
  </p:normalViewPr>
  <p:slideViewPr>
    <p:cSldViewPr snapToGrid="0" snapToObjects="1">
      <p:cViewPr varScale="1">
        <p:scale>
          <a:sx n="131" d="100"/>
          <a:sy n="131" d="100"/>
        </p:scale>
        <p:origin x="3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jpeg>
</file>

<file path=ppt/media/image20.tiff>
</file>

<file path=ppt/media/image21.tiff>
</file>

<file path=ppt/media/image22.tiff>
</file>

<file path=ppt/media/image23.tiff>
</file>

<file path=ppt/media/image24.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249C2B-3C3C-C64C-A335-5AF05812817E}" type="datetimeFigureOut">
              <a:rPr lang="en-US" smtClean="0"/>
              <a:t>8/27/19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0EF692-124A-5847-BA5F-40AB8D1FA1E2}" type="slidenum">
              <a:rPr lang="en-US" smtClean="0"/>
              <a:t>‹#›</a:t>
            </a:fld>
            <a:endParaRPr lang="en-US"/>
          </a:p>
        </p:txBody>
      </p:sp>
    </p:spTree>
    <p:extLst>
      <p:ext uri="{BB962C8B-B14F-4D97-AF65-F5344CB8AC3E}">
        <p14:creationId xmlns:p14="http://schemas.microsoft.com/office/powerpoint/2010/main" val="1642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E8724AA-DAB2-D644-BDC2-C385687337C2}" type="datetimeFigureOut">
              <a:rPr lang="en-US" smtClean="0"/>
              <a:t>8/27/19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D070C00-3091-AE46-BE95-B82D9EB5313E}" type="slidenum">
              <a:rPr lang="en-US" smtClean="0"/>
              <a:t>‹#›</a:t>
            </a:fld>
            <a:endParaRPr lang="en-US"/>
          </a:p>
        </p:txBody>
      </p:sp>
    </p:spTree>
    <p:extLst>
      <p:ext uri="{BB962C8B-B14F-4D97-AF65-F5344CB8AC3E}">
        <p14:creationId xmlns:p14="http://schemas.microsoft.com/office/powerpoint/2010/main" val="261179556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8724AA-DAB2-D644-BDC2-C385687337C2}"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70C00-3091-AE46-BE95-B82D9EB5313E}" type="slidenum">
              <a:rPr lang="en-US" smtClean="0"/>
              <a:t>‹#›</a:t>
            </a:fld>
            <a:endParaRPr lang="en-US"/>
          </a:p>
        </p:txBody>
      </p:sp>
    </p:spTree>
    <p:extLst>
      <p:ext uri="{BB962C8B-B14F-4D97-AF65-F5344CB8AC3E}">
        <p14:creationId xmlns:p14="http://schemas.microsoft.com/office/powerpoint/2010/main" val="1603981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8724AA-DAB2-D644-BDC2-C385687337C2}"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70C00-3091-AE46-BE95-B82D9EB5313E}" type="slidenum">
              <a:rPr lang="en-US" smtClean="0"/>
              <a:t>‹#›</a:t>
            </a:fld>
            <a:endParaRPr lang="en-US"/>
          </a:p>
        </p:txBody>
      </p:sp>
    </p:spTree>
    <p:extLst>
      <p:ext uri="{BB962C8B-B14F-4D97-AF65-F5344CB8AC3E}">
        <p14:creationId xmlns:p14="http://schemas.microsoft.com/office/powerpoint/2010/main" val="3891433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8724AA-DAB2-D644-BDC2-C385687337C2}" type="datetimeFigureOut">
              <a:rPr lang="en-US" smtClean="0"/>
              <a:t>8/27/19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D070C00-3091-AE46-BE95-B82D9EB5313E}" type="slidenum">
              <a:rPr lang="en-US" smtClean="0"/>
              <a:t>‹#›</a:t>
            </a:fld>
            <a:endParaRPr lang="en-US"/>
          </a:p>
        </p:txBody>
      </p:sp>
    </p:spTree>
    <p:extLst>
      <p:ext uri="{BB962C8B-B14F-4D97-AF65-F5344CB8AC3E}">
        <p14:creationId xmlns:p14="http://schemas.microsoft.com/office/powerpoint/2010/main" val="932013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5E8724AA-DAB2-D644-BDC2-C385687337C2}" type="datetimeFigureOut">
              <a:rPr lang="en-US" smtClean="0"/>
              <a:t>8/27/19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D070C00-3091-AE46-BE95-B82D9EB5313E}" type="slidenum">
              <a:rPr lang="en-US" smtClean="0"/>
              <a:t>‹#›</a:t>
            </a:fld>
            <a:endParaRPr lang="en-US"/>
          </a:p>
        </p:txBody>
      </p:sp>
    </p:spTree>
    <p:extLst>
      <p:ext uri="{BB962C8B-B14F-4D97-AF65-F5344CB8AC3E}">
        <p14:creationId xmlns:p14="http://schemas.microsoft.com/office/powerpoint/2010/main" val="374897064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E8724AA-DAB2-D644-BDC2-C385687337C2}" type="datetimeFigureOut">
              <a:rPr lang="en-US" smtClean="0"/>
              <a:t>8/27/19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1D070C00-3091-AE46-BE95-B82D9EB5313E}" type="slidenum">
              <a:rPr lang="en-US" smtClean="0"/>
              <a:t>‹#›</a:t>
            </a:fld>
            <a:endParaRPr lang="en-US"/>
          </a:p>
        </p:txBody>
      </p:sp>
    </p:spTree>
    <p:extLst>
      <p:ext uri="{BB962C8B-B14F-4D97-AF65-F5344CB8AC3E}">
        <p14:creationId xmlns:p14="http://schemas.microsoft.com/office/powerpoint/2010/main" val="2898511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5E8724AA-DAB2-D644-BDC2-C385687337C2}" type="datetimeFigureOut">
              <a:rPr lang="en-US" smtClean="0"/>
              <a:t>8/27/19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D070C00-3091-AE46-BE95-B82D9EB5313E}"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22158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8724AA-DAB2-D644-BDC2-C385687337C2}" type="datetimeFigureOut">
              <a:rPr lang="en-US" smtClean="0"/>
              <a:t>8/27/19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D070C00-3091-AE46-BE95-B82D9EB5313E}" type="slidenum">
              <a:rPr lang="en-US" smtClean="0"/>
              <a:t>‹#›</a:t>
            </a:fld>
            <a:endParaRPr lang="en-US"/>
          </a:p>
        </p:txBody>
      </p:sp>
    </p:spTree>
    <p:extLst>
      <p:ext uri="{BB962C8B-B14F-4D97-AF65-F5344CB8AC3E}">
        <p14:creationId xmlns:p14="http://schemas.microsoft.com/office/powerpoint/2010/main" val="3031619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8724AA-DAB2-D644-BDC2-C385687337C2}" type="datetimeFigureOut">
              <a:rPr lang="en-US" smtClean="0"/>
              <a:t>8/27/19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D070C00-3091-AE46-BE95-B82D9EB5313E}" type="slidenum">
              <a:rPr lang="en-US" smtClean="0"/>
              <a:t>‹#›</a:t>
            </a:fld>
            <a:endParaRPr lang="en-US"/>
          </a:p>
        </p:txBody>
      </p:sp>
    </p:spTree>
    <p:extLst>
      <p:ext uri="{BB962C8B-B14F-4D97-AF65-F5344CB8AC3E}">
        <p14:creationId xmlns:p14="http://schemas.microsoft.com/office/powerpoint/2010/main" val="3428572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5E8724AA-DAB2-D644-BDC2-C385687337C2}" type="datetimeFigureOut">
              <a:rPr lang="en-US" smtClean="0"/>
              <a:t>8/27/19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1D070C00-3091-AE46-BE95-B82D9EB5313E}" type="slidenum">
              <a:rPr lang="en-US" smtClean="0"/>
              <a:t>‹#›</a:t>
            </a:fld>
            <a:endParaRPr lang="en-US"/>
          </a:p>
        </p:txBody>
      </p:sp>
    </p:spTree>
    <p:extLst>
      <p:ext uri="{BB962C8B-B14F-4D97-AF65-F5344CB8AC3E}">
        <p14:creationId xmlns:p14="http://schemas.microsoft.com/office/powerpoint/2010/main" val="1270368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5E8724AA-DAB2-D644-BDC2-C385687337C2}" type="datetimeFigureOut">
              <a:rPr lang="en-US" smtClean="0"/>
              <a:t>8/27/19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1D070C00-3091-AE46-BE95-B82D9EB5313E}" type="slidenum">
              <a:rPr lang="en-US" smtClean="0"/>
              <a:t>‹#›</a:t>
            </a:fld>
            <a:endParaRPr lang="en-US"/>
          </a:p>
        </p:txBody>
      </p:sp>
    </p:spTree>
    <p:extLst>
      <p:ext uri="{BB962C8B-B14F-4D97-AF65-F5344CB8AC3E}">
        <p14:creationId xmlns:p14="http://schemas.microsoft.com/office/powerpoint/2010/main" val="33716729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5E8724AA-DAB2-D644-BDC2-C385687337C2}" type="datetimeFigureOut">
              <a:rPr lang="en-US" smtClean="0"/>
              <a:t>8/27/19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1D070C00-3091-AE46-BE95-B82D9EB5313E}" type="slidenum">
              <a:rPr lang="en-US" smtClean="0"/>
              <a:t>‹#›</a:t>
            </a:fld>
            <a:endParaRPr lang="en-US"/>
          </a:p>
        </p:txBody>
      </p:sp>
    </p:spTree>
    <p:extLst>
      <p:ext uri="{BB962C8B-B14F-4D97-AF65-F5344CB8AC3E}">
        <p14:creationId xmlns:p14="http://schemas.microsoft.com/office/powerpoint/2010/main" val="21547333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amulyayadav.github.io/EmergingTrendsML/"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0.tiff"/><Relationship Id="rId3" Type="http://schemas.openxmlformats.org/officeDocument/2006/relationships/image" Target="../media/image15.tiff"/><Relationship Id="rId7" Type="http://schemas.openxmlformats.org/officeDocument/2006/relationships/image" Target="../media/image19.tiff"/><Relationship Id="rId12" Type="http://schemas.openxmlformats.org/officeDocument/2006/relationships/image" Target="../media/image24.tiff"/><Relationship Id="rId2" Type="http://schemas.openxmlformats.org/officeDocument/2006/relationships/image" Target="../media/image14.tiff"/><Relationship Id="rId1" Type="http://schemas.openxmlformats.org/officeDocument/2006/relationships/slideLayout" Target="../slideLayouts/slideLayout2.xml"/><Relationship Id="rId6" Type="http://schemas.openxmlformats.org/officeDocument/2006/relationships/image" Target="../media/image18.tiff"/><Relationship Id="rId11" Type="http://schemas.openxmlformats.org/officeDocument/2006/relationships/image" Target="../media/image23.tiff"/><Relationship Id="rId5" Type="http://schemas.openxmlformats.org/officeDocument/2006/relationships/image" Target="../media/image17.tiff"/><Relationship Id="rId10" Type="http://schemas.openxmlformats.org/officeDocument/2006/relationships/image" Target="../media/image22.tiff"/><Relationship Id="rId4" Type="http://schemas.openxmlformats.org/officeDocument/2006/relationships/image" Target="../media/image16.tiff"/><Relationship Id="rId9" Type="http://schemas.openxmlformats.org/officeDocument/2006/relationships/image" Target="../media/image21.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amulyayadav.github.io/EmergingTrendsML/"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surveymonkey.com/r/H282W8X"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youtube.com/watch?v=eWvE7Gvsr9c"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mailto:amulya@psu.edu"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9.tiff"/><Relationship Id="rId3" Type="http://schemas.openxmlformats.org/officeDocument/2006/relationships/image" Target="../media/image4.tiff"/><Relationship Id="rId7" Type="http://schemas.openxmlformats.org/officeDocument/2006/relationships/image" Target="../media/image8.tiff"/><Relationship Id="rId12" Type="http://schemas.openxmlformats.org/officeDocument/2006/relationships/image" Target="../media/image13.tiff"/><Relationship Id="rId2" Type="http://schemas.openxmlformats.org/officeDocument/2006/relationships/image" Target="../media/image3.tiff"/><Relationship Id="rId1" Type="http://schemas.openxmlformats.org/officeDocument/2006/relationships/slideLayout" Target="../slideLayouts/slideLayout2.xml"/><Relationship Id="rId6" Type="http://schemas.openxmlformats.org/officeDocument/2006/relationships/image" Target="../media/image7.tiff"/><Relationship Id="rId11" Type="http://schemas.openxmlformats.org/officeDocument/2006/relationships/image" Target="../media/image12.tiff"/><Relationship Id="rId5" Type="http://schemas.openxmlformats.org/officeDocument/2006/relationships/image" Target="../media/image6.tiff"/><Relationship Id="rId10" Type="http://schemas.openxmlformats.org/officeDocument/2006/relationships/image" Target="../media/image11.tiff"/><Relationship Id="rId4" Type="http://schemas.openxmlformats.org/officeDocument/2006/relationships/image" Target="../media/image5.tiff"/><Relationship Id="rId9"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40796-7CF9-834F-8B25-201620D9B4BD}"/>
              </a:ext>
            </a:extLst>
          </p:cNvPr>
          <p:cNvSpPr>
            <a:spLocks noGrp="1"/>
          </p:cNvSpPr>
          <p:nvPr>
            <p:ph type="ctrTitle"/>
          </p:nvPr>
        </p:nvSpPr>
        <p:spPr/>
        <p:txBody>
          <a:bodyPr>
            <a:normAutofit fontScale="90000"/>
          </a:bodyPr>
          <a:lstStyle/>
          <a:p>
            <a:r>
              <a:rPr lang="en-US" dirty="0"/>
              <a:t>IST 402.2</a:t>
            </a:r>
            <a:br>
              <a:rPr lang="en-US" dirty="0"/>
            </a:br>
            <a:r>
              <a:rPr lang="en-US" dirty="0"/>
              <a:t>EMERGING TRENDS IN MACHINE LEARNING</a:t>
            </a:r>
          </a:p>
        </p:txBody>
      </p:sp>
      <p:sp>
        <p:nvSpPr>
          <p:cNvPr id="3" name="Subtitle 2">
            <a:extLst>
              <a:ext uri="{FF2B5EF4-FFF2-40B4-BE49-F238E27FC236}">
                <a16:creationId xmlns:a16="http://schemas.microsoft.com/office/drawing/2014/main" id="{6DAA9E9C-552B-7C40-BC1A-71BAFE56DC51}"/>
              </a:ext>
            </a:extLst>
          </p:cNvPr>
          <p:cNvSpPr>
            <a:spLocks noGrp="1"/>
          </p:cNvSpPr>
          <p:nvPr>
            <p:ph type="subTitle" idx="1"/>
          </p:nvPr>
        </p:nvSpPr>
        <p:spPr/>
        <p:txBody>
          <a:bodyPr>
            <a:normAutofit lnSpcReduction="10000"/>
          </a:bodyPr>
          <a:lstStyle/>
          <a:p>
            <a:r>
              <a:rPr lang="en-US" dirty="0" err="1"/>
              <a:t>Amulya</a:t>
            </a:r>
            <a:r>
              <a:rPr lang="en-US" dirty="0"/>
              <a:t> Yadav</a:t>
            </a:r>
          </a:p>
          <a:p>
            <a:r>
              <a:rPr lang="en-US" dirty="0"/>
              <a:t>Fall 2019</a:t>
            </a:r>
          </a:p>
          <a:p>
            <a:r>
              <a:rPr lang="en-US" dirty="0">
                <a:hlinkClick r:id="rId2"/>
              </a:rPr>
              <a:t>https://amulyayadav.github.io/EmergingTrendsML/</a:t>
            </a:r>
            <a:endParaRPr lang="en-US" dirty="0"/>
          </a:p>
        </p:txBody>
      </p:sp>
    </p:spTree>
    <p:extLst>
      <p:ext uri="{BB962C8B-B14F-4D97-AF65-F5344CB8AC3E}">
        <p14:creationId xmlns:p14="http://schemas.microsoft.com/office/powerpoint/2010/main" val="17956036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B04A1-05F9-2846-81D1-844FC54B0522}"/>
              </a:ext>
            </a:extLst>
          </p:cNvPr>
          <p:cNvSpPr>
            <a:spLocks noGrp="1"/>
          </p:cNvSpPr>
          <p:nvPr>
            <p:ph type="title"/>
          </p:nvPr>
        </p:nvSpPr>
        <p:spPr/>
        <p:txBody>
          <a:bodyPr/>
          <a:lstStyle/>
          <a:p>
            <a:r>
              <a:rPr lang="en-US" dirty="0"/>
              <a:t>The rise of deep learning</a:t>
            </a:r>
          </a:p>
        </p:txBody>
      </p:sp>
      <p:pic>
        <p:nvPicPr>
          <p:cNvPr id="30" name="Picture 29">
            <a:extLst>
              <a:ext uri="{FF2B5EF4-FFF2-40B4-BE49-F238E27FC236}">
                <a16:creationId xmlns:a16="http://schemas.microsoft.com/office/drawing/2014/main" id="{0595F99F-E3ED-FF4A-AAE4-AC8ECCAD0DAC}"/>
              </a:ext>
            </a:extLst>
          </p:cNvPr>
          <p:cNvPicPr>
            <a:picLocks noChangeAspect="1"/>
          </p:cNvPicPr>
          <p:nvPr/>
        </p:nvPicPr>
        <p:blipFill>
          <a:blip r:embed="rId2" cstate="print"/>
          <a:stretch>
            <a:fillRect/>
          </a:stretch>
        </p:blipFill>
        <p:spPr>
          <a:xfrm>
            <a:off x="2325173" y="2399605"/>
            <a:ext cx="2300288" cy="685906"/>
          </a:xfrm>
          <a:prstGeom prst="rect">
            <a:avLst/>
          </a:prstGeom>
        </p:spPr>
      </p:pic>
      <p:pic>
        <p:nvPicPr>
          <p:cNvPr id="31" name="Picture 30">
            <a:extLst>
              <a:ext uri="{FF2B5EF4-FFF2-40B4-BE49-F238E27FC236}">
                <a16:creationId xmlns:a16="http://schemas.microsoft.com/office/drawing/2014/main" id="{A1CC2AFA-8FCB-8542-9CA2-460EC79FDEAB}"/>
              </a:ext>
            </a:extLst>
          </p:cNvPr>
          <p:cNvPicPr>
            <a:picLocks noChangeAspect="1"/>
          </p:cNvPicPr>
          <p:nvPr/>
        </p:nvPicPr>
        <p:blipFill>
          <a:blip r:embed="rId3" cstate="print"/>
          <a:stretch>
            <a:fillRect/>
          </a:stretch>
        </p:blipFill>
        <p:spPr>
          <a:xfrm>
            <a:off x="5184843" y="4942849"/>
            <a:ext cx="2098834" cy="564161"/>
          </a:xfrm>
          <a:prstGeom prst="rect">
            <a:avLst/>
          </a:prstGeom>
        </p:spPr>
      </p:pic>
      <p:pic>
        <p:nvPicPr>
          <p:cNvPr id="32" name="Picture 31">
            <a:extLst>
              <a:ext uri="{FF2B5EF4-FFF2-40B4-BE49-F238E27FC236}">
                <a16:creationId xmlns:a16="http://schemas.microsoft.com/office/drawing/2014/main" id="{69039FA9-6704-FC4D-BD9A-CF634C7355AE}"/>
              </a:ext>
            </a:extLst>
          </p:cNvPr>
          <p:cNvPicPr>
            <a:picLocks noChangeAspect="1"/>
          </p:cNvPicPr>
          <p:nvPr/>
        </p:nvPicPr>
        <p:blipFill>
          <a:blip r:embed="rId4" cstate="print"/>
          <a:stretch>
            <a:fillRect/>
          </a:stretch>
        </p:blipFill>
        <p:spPr>
          <a:xfrm>
            <a:off x="5212465" y="2629424"/>
            <a:ext cx="2052638" cy="340769"/>
          </a:xfrm>
          <a:prstGeom prst="rect">
            <a:avLst/>
          </a:prstGeom>
        </p:spPr>
      </p:pic>
      <p:pic>
        <p:nvPicPr>
          <p:cNvPr id="33" name="Picture 32">
            <a:extLst>
              <a:ext uri="{FF2B5EF4-FFF2-40B4-BE49-F238E27FC236}">
                <a16:creationId xmlns:a16="http://schemas.microsoft.com/office/drawing/2014/main" id="{71E5B00D-7916-3B42-8631-EDCD15FB343F}"/>
              </a:ext>
            </a:extLst>
          </p:cNvPr>
          <p:cNvPicPr>
            <a:picLocks noChangeAspect="1"/>
          </p:cNvPicPr>
          <p:nvPr/>
        </p:nvPicPr>
        <p:blipFill rotWithShape="1">
          <a:blip r:embed="rId5" cstate="print"/>
          <a:srcRect t="6274" b="4285"/>
          <a:stretch/>
        </p:blipFill>
        <p:spPr>
          <a:xfrm>
            <a:off x="7699443" y="2456399"/>
            <a:ext cx="2235994" cy="629111"/>
          </a:xfrm>
          <a:prstGeom prst="rect">
            <a:avLst/>
          </a:prstGeom>
        </p:spPr>
      </p:pic>
      <p:sp>
        <p:nvSpPr>
          <p:cNvPr id="34" name="TextBox 33">
            <a:extLst>
              <a:ext uri="{FF2B5EF4-FFF2-40B4-BE49-F238E27FC236}">
                <a16:creationId xmlns:a16="http://schemas.microsoft.com/office/drawing/2014/main" id="{6170613D-A134-044F-A385-7BD15387B14B}"/>
              </a:ext>
            </a:extLst>
          </p:cNvPr>
          <p:cNvSpPr txBox="1"/>
          <p:nvPr/>
        </p:nvSpPr>
        <p:spPr>
          <a:xfrm>
            <a:off x="2070591" y="3262848"/>
            <a:ext cx="2809452" cy="395365"/>
          </a:xfrm>
          <a:prstGeom prst="rect">
            <a:avLst/>
          </a:prstGeom>
          <a:noFill/>
        </p:spPr>
        <p:txBody>
          <a:bodyPr wrap="squar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Language Translation</a:t>
            </a:r>
          </a:p>
        </p:txBody>
      </p:sp>
      <p:sp>
        <p:nvSpPr>
          <p:cNvPr id="35" name="TextBox 34">
            <a:extLst>
              <a:ext uri="{FF2B5EF4-FFF2-40B4-BE49-F238E27FC236}">
                <a16:creationId xmlns:a16="http://schemas.microsoft.com/office/drawing/2014/main" id="{7BD1FAAF-8767-4B43-99E1-30A06AA6D68A}"/>
              </a:ext>
            </a:extLst>
          </p:cNvPr>
          <p:cNvSpPr txBox="1"/>
          <p:nvPr/>
        </p:nvSpPr>
        <p:spPr>
          <a:xfrm>
            <a:off x="5340000" y="5841980"/>
            <a:ext cx="1701107" cy="395365"/>
          </a:xfrm>
          <a:prstGeom prst="rect">
            <a:avLst/>
          </a:prstGeom>
          <a:noFill/>
        </p:spPr>
        <p:txBody>
          <a:bodyPr wrap="non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Speech to Text</a:t>
            </a:r>
          </a:p>
        </p:txBody>
      </p:sp>
      <p:sp>
        <p:nvSpPr>
          <p:cNvPr id="36" name="TextBox 35">
            <a:extLst>
              <a:ext uri="{FF2B5EF4-FFF2-40B4-BE49-F238E27FC236}">
                <a16:creationId xmlns:a16="http://schemas.microsoft.com/office/drawing/2014/main" id="{DFF4EEC8-F92B-9244-8BF1-CF5DA5A9019E}"/>
              </a:ext>
            </a:extLst>
          </p:cNvPr>
          <p:cNvSpPr txBox="1"/>
          <p:nvPr/>
        </p:nvSpPr>
        <p:spPr>
          <a:xfrm>
            <a:off x="2394833" y="5841980"/>
            <a:ext cx="2160968" cy="698396"/>
          </a:xfrm>
          <a:prstGeom prst="rect">
            <a:avLst/>
          </a:prstGeom>
          <a:noFill/>
        </p:spPr>
        <p:txBody>
          <a:bodyPr wrap="squar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Image Detection and Manipulation</a:t>
            </a:r>
          </a:p>
        </p:txBody>
      </p:sp>
      <p:sp>
        <p:nvSpPr>
          <p:cNvPr id="37" name="TextBox 36">
            <a:extLst>
              <a:ext uri="{FF2B5EF4-FFF2-40B4-BE49-F238E27FC236}">
                <a16:creationId xmlns:a16="http://schemas.microsoft.com/office/drawing/2014/main" id="{A4F748C0-1F87-FA4D-B861-63642966E0A6}"/>
              </a:ext>
            </a:extLst>
          </p:cNvPr>
          <p:cNvSpPr txBox="1"/>
          <p:nvPr/>
        </p:nvSpPr>
        <p:spPr>
          <a:xfrm>
            <a:off x="7910637" y="3262848"/>
            <a:ext cx="1813606" cy="395365"/>
          </a:xfrm>
          <a:prstGeom prst="rect">
            <a:avLst/>
          </a:prstGeom>
          <a:noFill/>
        </p:spPr>
        <p:txBody>
          <a:bodyPr wrap="squar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3D Modeling</a:t>
            </a:r>
          </a:p>
        </p:txBody>
      </p:sp>
      <p:sp>
        <p:nvSpPr>
          <p:cNvPr id="38" name="TextBox 37">
            <a:extLst>
              <a:ext uri="{FF2B5EF4-FFF2-40B4-BE49-F238E27FC236}">
                <a16:creationId xmlns:a16="http://schemas.microsoft.com/office/drawing/2014/main" id="{3528A022-B112-5447-83D5-3937FD896653}"/>
              </a:ext>
            </a:extLst>
          </p:cNvPr>
          <p:cNvSpPr txBox="1"/>
          <p:nvPr/>
        </p:nvSpPr>
        <p:spPr>
          <a:xfrm>
            <a:off x="5231892" y="3262848"/>
            <a:ext cx="2013787" cy="395365"/>
          </a:xfrm>
          <a:prstGeom prst="rect">
            <a:avLst/>
          </a:prstGeom>
          <a:noFill/>
        </p:spPr>
        <p:txBody>
          <a:bodyPr wrap="squar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Music Search</a:t>
            </a:r>
          </a:p>
        </p:txBody>
      </p:sp>
      <p:grpSp>
        <p:nvGrpSpPr>
          <p:cNvPr id="39" name="Group 38">
            <a:extLst>
              <a:ext uri="{FF2B5EF4-FFF2-40B4-BE49-F238E27FC236}">
                <a16:creationId xmlns:a16="http://schemas.microsoft.com/office/drawing/2014/main" id="{839CD94C-6BD3-4D42-AC30-B8E7D9983B12}"/>
              </a:ext>
            </a:extLst>
          </p:cNvPr>
          <p:cNvGrpSpPr/>
          <p:nvPr/>
        </p:nvGrpSpPr>
        <p:grpSpPr>
          <a:xfrm>
            <a:off x="2551970" y="4672894"/>
            <a:ext cx="1846697" cy="997989"/>
            <a:chOff x="679520" y="3767985"/>
            <a:chExt cx="1846697" cy="1631877"/>
          </a:xfrm>
        </p:grpSpPr>
        <p:pic>
          <p:nvPicPr>
            <p:cNvPr id="40" name="Picture 39">
              <a:extLst>
                <a:ext uri="{FF2B5EF4-FFF2-40B4-BE49-F238E27FC236}">
                  <a16:creationId xmlns:a16="http://schemas.microsoft.com/office/drawing/2014/main" id="{4B6FE742-F3A6-0F4A-BB4C-E4B039A03442}"/>
                </a:ext>
              </a:extLst>
            </p:cNvPr>
            <p:cNvPicPr>
              <a:picLocks noChangeAspect="1"/>
            </p:cNvPicPr>
            <p:nvPr/>
          </p:nvPicPr>
          <p:blipFill rotWithShape="1">
            <a:blip r:embed="rId6" cstate="print"/>
            <a:srcRect l="52000" t="9870" b="7987"/>
            <a:stretch/>
          </p:blipFill>
          <p:spPr>
            <a:xfrm>
              <a:off x="679520" y="3842586"/>
              <a:ext cx="822960" cy="788671"/>
            </a:xfrm>
            <a:prstGeom prst="rect">
              <a:avLst/>
            </a:prstGeom>
          </p:spPr>
        </p:pic>
        <p:pic>
          <p:nvPicPr>
            <p:cNvPr id="41" name="Picture 40">
              <a:extLst>
                <a:ext uri="{FF2B5EF4-FFF2-40B4-BE49-F238E27FC236}">
                  <a16:creationId xmlns:a16="http://schemas.microsoft.com/office/drawing/2014/main" id="{7A98239F-0005-3242-8DA0-4B61E65E42E5}"/>
                </a:ext>
              </a:extLst>
            </p:cNvPr>
            <p:cNvPicPr>
              <a:picLocks noChangeAspect="1"/>
            </p:cNvPicPr>
            <p:nvPr/>
          </p:nvPicPr>
          <p:blipFill rotWithShape="1">
            <a:blip r:embed="rId7" cstate="print"/>
            <a:srcRect l="14670" t="12415" r="13040" b="15296"/>
            <a:stretch/>
          </p:blipFill>
          <p:spPr>
            <a:xfrm>
              <a:off x="1631903" y="3767985"/>
              <a:ext cx="894314" cy="894315"/>
            </a:xfrm>
            <a:prstGeom prst="rect">
              <a:avLst/>
            </a:prstGeom>
          </p:spPr>
        </p:pic>
        <p:pic>
          <p:nvPicPr>
            <p:cNvPr id="42" name="Picture 41">
              <a:extLst>
                <a:ext uri="{FF2B5EF4-FFF2-40B4-BE49-F238E27FC236}">
                  <a16:creationId xmlns:a16="http://schemas.microsoft.com/office/drawing/2014/main" id="{DA21B48B-4908-9247-9A82-ADE128FC3526}"/>
                </a:ext>
              </a:extLst>
            </p:cNvPr>
            <p:cNvPicPr>
              <a:picLocks noChangeAspect="1"/>
            </p:cNvPicPr>
            <p:nvPr/>
          </p:nvPicPr>
          <p:blipFill>
            <a:blip r:embed="rId8" cstate="print"/>
            <a:stretch>
              <a:fillRect/>
            </a:stretch>
          </p:blipFill>
          <p:spPr>
            <a:xfrm>
              <a:off x="1218825" y="4713109"/>
              <a:ext cx="816769" cy="686753"/>
            </a:xfrm>
            <a:prstGeom prst="rect">
              <a:avLst/>
            </a:prstGeom>
          </p:spPr>
        </p:pic>
      </p:grpSp>
      <p:sp>
        <p:nvSpPr>
          <p:cNvPr id="43" name="TextBox 42">
            <a:extLst>
              <a:ext uri="{FF2B5EF4-FFF2-40B4-BE49-F238E27FC236}">
                <a16:creationId xmlns:a16="http://schemas.microsoft.com/office/drawing/2014/main" id="{657CB5A3-7C21-ED4F-B8EC-FB1BAE9DCE90}"/>
              </a:ext>
            </a:extLst>
          </p:cNvPr>
          <p:cNvSpPr txBox="1"/>
          <p:nvPr/>
        </p:nvSpPr>
        <p:spPr>
          <a:xfrm>
            <a:off x="7910637" y="5847851"/>
            <a:ext cx="1813606" cy="395365"/>
          </a:xfrm>
          <a:prstGeom prst="rect">
            <a:avLst/>
          </a:prstGeom>
          <a:noFill/>
        </p:spPr>
        <p:txBody>
          <a:bodyPr wrap="squar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Route Planning</a:t>
            </a:r>
          </a:p>
        </p:txBody>
      </p:sp>
      <p:grpSp>
        <p:nvGrpSpPr>
          <p:cNvPr id="44" name="Group 43">
            <a:extLst>
              <a:ext uri="{FF2B5EF4-FFF2-40B4-BE49-F238E27FC236}">
                <a16:creationId xmlns:a16="http://schemas.microsoft.com/office/drawing/2014/main" id="{6AA624F3-8DC6-B348-87F7-BBDA38868712}"/>
              </a:ext>
            </a:extLst>
          </p:cNvPr>
          <p:cNvGrpSpPr>
            <a:grpSpLocks noChangeAspect="1"/>
          </p:cNvGrpSpPr>
          <p:nvPr/>
        </p:nvGrpSpPr>
        <p:grpSpPr>
          <a:xfrm>
            <a:off x="7729765" y="4754997"/>
            <a:ext cx="2175353" cy="807386"/>
            <a:chOff x="6180685" y="4038600"/>
            <a:chExt cx="2417059" cy="1466900"/>
          </a:xfrm>
        </p:grpSpPr>
        <p:pic>
          <p:nvPicPr>
            <p:cNvPr id="45" name="Picture 44">
              <a:extLst>
                <a:ext uri="{FF2B5EF4-FFF2-40B4-BE49-F238E27FC236}">
                  <a16:creationId xmlns:a16="http://schemas.microsoft.com/office/drawing/2014/main" id="{1EA1D343-D552-CA49-AFC9-B6A4A72B1BD5}"/>
                </a:ext>
              </a:extLst>
            </p:cNvPr>
            <p:cNvPicPr>
              <a:picLocks noChangeAspect="1"/>
            </p:cNvPicPr>
            <p:nvPr/>
          </p:nvPicPr>
          <p:blipFill>
            <a:blip r:embed="rId9" cstate="print"/>
            <a:stretch>
              <a:fillRect/>
            </a:stretch>
          </p:blipFill>
          <p:spPr>
            <a:xfrm>
              <a:off x="7004217" y="4755406"/>
              <a:ext cx="750094" cy="750094"/>
            </a:xfrm>
            <a:prstGeom prst="rect">
              <a:avLst/>
            </a:prstGeom>
          </p:spPr>
        </p:pic>
        <p:pic>
          <p:nvPicPr>
            <p:cNvPr id="46" name="Picture 45">
              <a:extLst>
                <a:ext uri="{FF2B5EF4-FFF2-40B4-BE49-F238E27FC236}">
                  <a16:creationId xmlns:a16="http://schemas.microsoft.com/office/drawing/2014/main" id="{AF44C6C8-DB28-8B4A-BF39-7F9AF9B324DF}"/>
                </a:ext>
              </a:extLst>
            </p:cNvPr>
            <p:cNvPicPr>
              <a:picLocks noChangeAspect="1"/>
            </p:cNvPicPr>
            <p:nvPr/>
          </p:nvPicPr>
          <p:blipFill>
            <a:blip r:embed="rId10" cstate="print"/>
            <a:stretch>
              <a:fillRect/>
            </a:stretch>
          </p:blipFill>
          <p:spPr>
            <a:xfrm>
              <a:off x="7847650" y="4343400"/>
              <a:ext cx="750094" cy="750094"/>
            </a:xfrm>
            <a:prstGeom prst="rect">
              <a:avLst/>
            </a:prstGeom>
          </p:spPr>
        </p:pic>
        <p:pic>
          <p:nvPicPr>
            <p:cNvPr id="47" name="Picture 46">
              <a:extLst>
                <a:ext uri="{FF2B5EF4-FFF2-40B4-BE49-F238E27FC236}">
                  <a16:creationId xmlns:a16="http://schemas.microsoft.com/office/drawing/2014/main" id="{66ACD741-87A5-024E-8805-9B9BCFF31B5F}"/>
                </a:ext>
              </a:extLst>
            </p:cNvPr>
            <p:cNvPicPr>
              <a:picLocks noChangeAspect="1"/>
            </p:cNvPicPr>
            <p:nvPr/>
          </p:nvPicPr>
          <p:blipFill>
            <a:blip r:embed="rId11" cstate="print"/>
            <a:stretch>
              <a:fillRect/>
            </a:stretch>
          </p:blipFill>
          <p:spPr>
            <a:xfrm>
              <a:off x="6881202" y="4038600"/>
              <a:ext cx="891198" cy="630848"/>
            </a:xfrm>
            <a:prstGeom prst="rect">
              <a:avLst/>
            </a:prstGeom>
          </p:spPr>
        </p:pic>
        <p:pic>
          <p:nvPicPr>
            <p:cNvPr id="48" name="Picture 47">
              <a:extLst>
                <a:ext uri="{FF2B5EF4-FFF2-40B4-BE49-F238E27FC236}">
                  <a16:creationId xmlns:a16="http://schemas.microsoft.com/office/drawing/2014/main" id="{88955017-62F6-5C4D-A20C-489CA9679CB1}"/>
                </a:ext>
              </a:extLst>
            </p:cNvPr>
            <p:cNvPicPr>
              <a:picLocks noChangeAspect="1"/>
            </p:cNvPicPr>
            <p:nvPr/>
          </p:nvPicPr>
          <p:blipFill rotWithShape="1">
            <a:blip r:embed="rId12" cstate="print"/>
            <a:srcRect l="24689" t="25238" r="21928" b="23939"/>
            <a:stretch/>
          </p:blipFill>
          <p:spPr>
            <a:xfrm>
              <a:off x="6180685" y="4572000"/>
              <a:ext cx="800845" cy="759052"/>
            </a:xfrm>
            <a:prstGeom prst="rect">
              <a:avLst/>
            </a:prstGeom>
          </p:spPr>
        </p:pic>
      </p:grpSp>
      <p:sp>
        <p:nvSpPr>
          <p:cNvPr id="49" name="Rectangle 48">
            <a:extLst>
              <a:ext uri="{FF2B5EF4-FFF2-40B4-BE49-F238E27FC236}">
                <a16:creationId xmlns:a16="http://schemas.microsoft.com/office/drawing/2014/main" id="{AFC49A28-B267-924D-BF59-7E6BFC37CE06}"/>
              </a:ext>
            </a:extLst>
          </p:cNvPr>
          <p:cNvSpPr/>
          <p:nvPr/>
        </p:nvSpPr>
        <p:spPr>
          <a:xfrm>
            <a:off x="2070591" y="2324509"/>
            <a:ext cx="2809452" cy="1392782"/>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
        <p:nvSpPr>
          <p:cNvPr id="50" name="Rectangle 49">
            <a:extLst>
              <a:ext uri="{FF2B5EF4-FFF2-40B4-BE49-F238E27FC236}">
                <a16:creationId xmlns:a16="http://schemas.microsoft.com/office/drawing/2014/main" id="{BB0B3FE1-6684-3F43-8827-953FDA8C9998}"/>
              </a:ext>
            </a:extLst>
          </p:cNvPr>
          <p:cNvSpPr/>
          <p:nvPr/>
        </p:nvSpPr>
        <p:spPr>
          <a:xfrm>
            <a:off x="5030100" y="2324509"/>
            <a:ext cx="2361672" cy="1383871"/>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
        <p:nvSpPr>
          <p:cNvPr id="51" name="Rectangle 50">
            <a:extLst>
              <a:ext uri="{FF2B5EF4-FFF2-40B4-BE49-F238E27FC236}">
                <a16:creationId xmlns:a16="http://schemas.microsoft.com/office/drawing/2014/main" id="{C26217AA-4A62-3B4F-9098-96F559AC7897}"/>
              </a:ext>
            </a:extLst>
          </p:cNvPr>
          <p:cNvSpPr/>
          <p:nvPr/>
        </p:nvSpPr>
        <p:spPr>
          <a:xfrm>
            <a:off x="7546515" y="2292713"/>
            <a:ext cx="2591328" cy="1415667"/>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
        <p:nvSpPr>
          <p:cNvPr id="52" name="Rectangle 51">
            <a:extLst>
              <a:ext uri="{FF2B5EF4-FFF2-40B4-BE49-F238E27FC236}">
                <a16:creationId xmlns:a16="http://schemas.microsoft.com/office/drawing/2014/main" id="{B418BB5E-1971-5849-A502-4EFE76139EE4}"/>
              </a:ext>
            </a:extLst>
          </p:cNvPr>
          <p:cNvSpPr/>
          <p:nvPr/>
        </p:nvSpPr>
        <p:spPr>
          <a:xfrm>
            <a:off x="2070591" y="4655631"/>
            <a:ext cx="2809452" cy="1904408"/>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
        <p:nvSpPr>
          <p:cNvPr id="53" name="Rectangle 52">
            <a:extLst>
              <a:ext uri="{FF2B5EF4-FFF2-40B4-BE49-F238E27FC236}">
                <a16:creationId xmlns:a16="http://schemas.microsoft.com/office/drawing/2014/main" id="{57F22348-22FA-3B4C-AF75-C6ED539EBDDB}"/>
              </a:ext>
            </a:extLst>
          </p:cNvPr>
          <p:cNvSpPr/>
          <p:nvPr/>
        </p:nvSpPr>
        <p:spPr>
          <a:xfrm>
            <a:off x="5032468" y="4655631"/>
            <a:ext cx="2356936" cy="1904407"/>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
        <p:nvSpPr>
          <p:cNvPr id="54" name="Rectangle 53">
            <a:extLst>
              <a:ext uri="{FF2B5EF4-FFF2-40B4-BE49-F238E27FC236}">
                <a16:creationId xmlns:a16="http://schemas.microsoft.com/office/drawing/2014/main" id="{C79D951A-BEF9-1B4A-99E9-F8531B0F331B}"/>
              </a:ext>
            </a:extLst>
          </p:cNvPr>
          <p:cNvSpPr/>
          <p:nvPr/>
        </p:nvSpPr>
        <p:spPr>
          <a:xfrm>
            <a:off x="7547043" y="4655631"/>
            <a:ext cx="2590800" cy="1904408"/>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Tree>
    <p:extLst>
      <p:ext uri="{BB962C8B-B14F-4D97-AF65-F5344CB8AC3E}">
        <p14:creationId xmlns:p14="http://schemas.microsoft.com/office/powerpoint/2010/main" val="609856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F893B-1D37-F940-8093-DD369D4C1E12}"/>
              </a:ext>
            </a:extLst>
          </p:cNvPr>
          <p:cNvSpPr>
            <a:spLocks noGrp="1"/>
          </p:cNvSpPr>
          <p:nvPr>
            <p:ph type="title"/>
          </p:nvPr>
        </p:nvSpPr>
        <p:spPr/>
        <p:txBody>
          <a:bodyPr/>
          <a:lstStyle/>
          <a:p>
            <a:r>
              <a:rPr lang="en-US" dirty="0"/>
              <a:t>COURSE CONTENT</a:t>
            </a:r>
          </a:p>
        </p:txBody>
      </p:sp>
      <p:sp>
        <p:nvSpPr>
          <p:cNvPr id="3" name="Content Placeholder 2">
            <a:extLst>
              <a:ext uri="{FF2B5EF4-FFF2-40B4-BE49-F238E27FC236}">
                <a16:creationId xmlns:a16="http://schemas.microsoft.com/office/drawing/2014/main" id="{6899BC94-D579-EE43-B873-96AA85D01B9F}"/>
              </a:ext>
            </a:extLst>
          </p:cNvPr>
          <p:cNvSpPr>
            <a:spLocks noGrp="1"/>
          </p:cNvSpPr>
          <p:nvPr>
            <p:ph idx="1"/>
          </p:nvPr>
        </p:nvSpPr>
        <p:spPr>
          <a:xfrm>
            <a:off x="2231136" y="2638044"/>
            <a:ext cx="7729728" cy="3772484"/>
          </a:xfrm>
        </p:spPr>
        <p:txBody>
          <a:bodyPr>
            <a:normAutofit/>
          </a:bodyPr>
          <a:lstStyle/>
          <a:p>
            <a:r>
              <a:rPr lang="en-US" dirty="0"/>
              <a:t>You must know about ML as an IST graduate</a:t>
            </a:r>
          </a:p>
          <a:p>
            <a:pPr lvl="1"/>
            <a:r>
              <a:rPr lang="en-US" dirty="0"/>
              <a:t>Quickly becoming indispensable!</a:t>
            </a:r>
          </a:p>
          <a:p>
            <a:pPr lvl="1"/>
            <a:endParaRPr lang="en-US" dirty="0"/>
          </a:p>
          <a:p>
            <a:r>
              <a:rPr lang="en-US" dirty="0"/>
              <a:t>Lots of money is being spent around the world to do ML research</a:t>
            </a:r>
          </a:p>
          <a:p>
            <a:pPr lvl="1"/>
            <a:r>
              <a:rPr lang="en-US" dirty="0"/>
              <a:t>State of the field of ML is dynamically evolving</a:t>
            </a:r>
          </a:p>
          <a:p>
            <a:pPr lvl="1"/>
            <a:r>
              <a:rPr lang="en-US" dirty="0"/>
              <a:t>New frontiers of research are continuously being opened</a:t>
            </a:r>
          </a:p>
          <a:p>
            <a:pPr lvl="1"/>
            <a:r>
              <a:rPr lang="en-US" dirty="0"/>
              <a:t>Information in ML books is quickly becoming obsolete </a:t>
            </a:r>
          </a:p>
          <a:p>
            <a:pPr lvl="1"/>
            <a:endParaRPr lang="en-US" dirty="0"/>
          </a:p>
          <a:p>
            <a:r>
              <a:rPr lang="en-US" dirty="0"/>
              <a:t>This course introduces the most recent trends in the field of ML</a:t>
            </a:r>
          </a:p>
          <a:p>
            <a:pPr lvl="1"/>
            <a:endParaRPr lang="en-US" dirty="0"/>
          </a:p>
          <a:p>
            <a:endParaRPr lang="en-US" dirty="0"/>
          </a:p>
          <a:p>
            <a:endParaRPr lang="en-US" dirty="0"/>
          </a:p>
        </p:txBody>
      </p:sp>
    </p:spTree>
    <p:extLst>
      <p:ext uri="{BB962C8B-B14F-4D97-AF65-F5344CB8AC3E}">
        <p14:creationId xmlns:p14="http://schemas.microsoft.com/office/powerpoint/2010/main" val="15891546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3DCBB-FAA9-2948-A0D1-69E3D548AA3A}"/>
              </a:ext>
            </a:extLst>
          </p:cNvPr>
          <p:cNvSpPr>
            <a:spLocks noGrp="1"/>
          </p:cNvSpPr>
          <p:nvPr>
            <p:ph type="title"/>
          </p:nvPr>
        </p:nvSpPr>
        <p:spPr/>
        <p:txBody>
          <a:bodyPr/>
          <a:lstStyle/>
          <a:p>
            <a:r>
              <a:rPr lang="en-US" dirty="0"/>
              <a:t>COURSE LEARNING GOALS</a:t>
            </a:r>
          </a:p>
        </p:txBody>
      </p:sp>
      <p:sp>
        <p:nvSpPr>
          <p:cNvPr id="3" name="Content Placeholder 2">
            <a:extLst>
              <a:ext uri="{FF2B5EF4-FFF2-40B4-BE49-F238E27FC236}">
                <a16:creationId xmlns:a16="http://schemas.microsoft.com/office/drawing/2014/main" id="{A92EC04A-C6F5-C746-97F5-77F1CB2D60B3}"/>
              </a:ext>
            </a:extLst>
          </p:cNvPr>
          <p:cNvSpPr>
            <a:spLocks noGrp="1"/>
          </p:cNvSpPr>
          <p:nvPr>
            <p:ph idx="1"/>
          </p:nvPr>
        </p:nvSpPr>
        <p:spPr>
          <a:xfrm>
            <a:off x="2231136" y="2638044"/>
            <a:ext cx="7729728" cy="3830850"/>
          </a:xfrm>
        </p:spPr>
        <p:txBody>
          <a:bodyPr>
            <a:normAutofit lnSpcReduction="10000"/>
          </a:bodyPr>
          <a:lstStyle/>
          <a:p>
            <a:r>
              <a:rPr lang="en-US" dirty="0"/>
              <a:t>Learn about new emergent trends in ML research</a:t>
            </a:r>
          </a:p>
          <a:p>
            <a:pPr lvl="1"/>
            <a:r>
              <a:rPr lang="en-US" dirty="0"/>
              <a:t>Deep Learning</a:t>
            </a:r>
          </a:p>
          <a:p>
            <a:pPr lvl="1"/>
            <a:r>
              <a:rPr lang="en-US" dirty="0"/>
              <a:t>Fairness in Machine Learning</a:t>
            </a:r>
          </a:p>
          <a:p>
            <a:pPr lvl="1"/>
            <a:r>
              <a:rPr lang="en-US" dirty="0"/>
              <a:t>Transparency in Machine Learning</a:t>
            </a:r>
          </a:p>
          <a:p>
            <a:pPr lvl="1"/>
            <a:r>
              <a:rPr lang="en-US" dirty="0"/>
              <a:t>Adversarial Machine Learning</a:t>
            </a:r>
          </a:p>
          <a:p>
            <a:pPr lvl="1"/>
            <a:r>
              <a:rPr lang="en-US" dirty="0"/>
              <a:t>Deep Fakes</a:t>
            </a:r>
          </a:p>
          <a:p>
            <a:pPr lvl="1"/>
            <a:r>
              <a:rPr lang="en-US" dirty="0"/>
              <a:t>Ethics in Machine Learning</a:t>
            </a:r>
          </a:p>
          <a:p>
            <a:pPr lvl="1"/>
            <a:endParaRPr lang="en-US" dirty="0"/>
          </a:p>
          <a:p>
            <a:r>
              <a:rPr lang="en-US" dirty="0"/>
              <a:t>Goal: At the end of the course, you should be capable of holding an intelligent “</a:t>
            </a:r>
            <a:r>
              <a:rPr lang="en-US" b="1" dirty="0"/>
              <a:t>meta-level</a:t>
            </a:r>
            <a:r>
              <a:rPr lang="en-US" dirty="0"/>
              <a:t>” conversation about any of these topics with any person (including AI experts)</a:t>
            </a:r>
          </a:p>
          <a:p>
            <a:endParaRPr lang="en-US" dirty="0"/>
          </a:p>
        </p:txBody>
      </p:sp>
    </p:spTree>
    <p:extLst>
      <p:ext uri="{BB962C8B-B14F-4D97-AF65-F5344CB8AC3E}">
        <p14:creationId xmlns:p14="http://schemas.microsoft.com/office/powerpoint/2010/main" val="20004770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3DCBB-FAA9-2948-A0D1-69E3D548AA3A}"/>
              </a:ext>
            </a:extLst>
          </p:cNvPr>
          <p:cNvSpPr>
            <a:spLocks noGrp="1"/>
          </p:cNvSpPr>
          <p:nvPr>
            <p:ph type="title"/>
          </p:nvPr>
        </p:nvSpPr>
        <p:spPr/>
        <p:txBody>
          <a:bodyPr/>
          <a:lstStyle/>
          <a:p>
            <a:r>
              <a:rPr lang="en-US" dirty="0"/>
              <a:t>COURSE LEARNING GOALS</a:t>
            </a:r>
          </a:p>
        </p:txBody>
      </p:sp>
      <p:sp>
        <p:nvSpPr>
          <p:cNvPr id="3" name="Content Placeholder 2">
            <a:extLst>
              <a:ext uri="{FF2B5EF4-FFF2-40B4-BE49-F238E27FC236}">
                <a16:creationId xmlns:a16="http://schemas.microsoft.com/office/drawing/2014/main" id="{A92EC04A-C6F5-C746-97F5-77F1CB2D60B3}"/>
              </a:ext>
            </a:extLst>
          </p:cNvPr>
          <p:cNvSpPr>
            <a:spLocks noGrp="1"/>
          </p:cNvSpPr>
          <p:nvPr>
            <p:ph idx="1"/>
          </p:nvPr>
        </p:nvSpPr>
        <p:spPr>
          <a:xfrm>
            <a:off x="2231136" y="2638044"/>
            <a:ext cx="7729728" cy="3830850"/>
          </a:xfrm>
        </p:spPr>
        <p:txBody>
          <a:bodyPr>
            <a:normAutofit lnSpcReduction="10000"/>
          </a:bodyPr>
          <a:lstStyle/>
          <a:p>
            <a:r>
              <a:rPr lang="en-US" dirty="0"/>
              <a:t>Learn about new emergent trends in ML research</a:t>
            </a:r>
          </a:p>
          <a:p>
            <a:pPr lvl="1"/>
            <a:r>
              <a:rPr lang="en-US" dirty="0"/>
              <a:t>Deep Learning</a:t>
            </a:r>
          </a:p>
          <a:p>
            <a:pPr lvl="1"/>
            <a:r>
              <a:rPr lang="en-US" dirty="0"/>
              <a:t>Fairness in Machine Learning</a:t>
            </a:r>
          </a:p>
          <a:p>
            <a:pPr lvl="1"/>
            <a:r>
              <a:rPr lang="en-US" dirty="0"/>
              <a:t>Transparency in Machine Learning</a:t>
            </a:r>
          </a:p>
          <a:p>
            <a:pPr lvl="1"/>
            <a:r>
              <a:rPr lang="en-US" dirty="0"/>
              <a:t>Adversarial Machine Learning</a:t>
            </a:r>
          </a:p>
          <a:p>
            <a:pPr lvl="1"/>
            <a:r>
              <a:rPr lang="en-US" dirty="0"/>
              <a:t>Deep Fakes</a:t>
            </a:r>
          </a:p>
          <a:p>
            <a:pPr lvl="1"/>
            <a:r>
              <a:rPr lang="en-US" dirty="0"/>
              <a:t>Ethics in Machine Learning</a:t>
            </a:r>
          </a:p>
          <a:p>
            <a:pPr lvl="1"/>
            <a:endParaRPr lang="en-US" dirty="0"/>
          </a:p>
          <a:p>
            <a:r>
              <a:rPr lang="en-US" dirty="0"/>
              <a:t>Goal: At the end of the course, you should be capable of holding an intelligent “</a:t>
            </a:r>
            <a:r>
              <a:rPr lang="en-US" b="1" dirty="0"/>
              <a:t>meta-level</a:t>
            </a:r>
            <a:r>
              <a:rPr lang="en-US" dirty="0"/>
              <a:t>” conversation about any of these topics with any person (including AI experts)</a:t>
            </a:r>
          </a:p>
          <a:p>
            <a:endParaRPr lang="en-US" dirty="0"/>
          </a:p>
        </p:txBody>
      </p:sp>
      <p:sp>
        <p:nvSpPr>
          <p:cNvPr id="4" name="Rounded Rectangle 3">
            <a:extLst>
              <a:ext uri="{FF2B5EF4-FFF2-40B4-BE49-F238E27FC236}">
                <a16:creationId xmlns:a16="http://schemas.microsoft.com/office/drawing/2014/main" id="{3AACA812-C0BE-0742-A2CD-B16D35B96EAF}"/>
              </a:ext>
            </a:extLst>
          </p:cNvPr>
          <p:cNvSpPr/>
          <p:nvPr/>
        </p:nvSpPr>
        <p:spPr>
          <a:xfrm>
            <a:off x="3813242" y="2638044"/>
            <a:ext cx="4212077" cy="272374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VERY LITTLE  TECHNICAL CONTENT, MATH, ETC. </a:t>
            </a:r>
          </a:p>
        </p:txBody>
      </p:sp>
    </p:spTree>
    <p:extLst>
      <p:ext uri="{BB962C8B-B14F-4D97-AF65-F5344CB8AC3E}">
        <p14:creationId xmlns:p14="http://schemas.microsoft.com/office/powerpoint/2010/main" val="31968252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A4F4C-AF10-AB45-A89B-171BAD157623}"/>
              </a:ext>
            </a:extLst>
          </p:cNvPr>
          <p:cNvSpPr>
            <a:spLocks noGrp="1"/>
          </p:cNvSpPr>
          <p:nvPr>
            <p:ph type="title"/>
          </p:nvPr>
        </p:nvSpPr>
        <p:spPr/>
        <p:txBody>
          <a:bodyPr/>
          <a:lstStyle/>
          <a:p>
            <a:r>
              <a:rPr lang="en-US" dirty="0"/>
              <a:t>COURSE SYLLABUS</a:t>
            </a:r>
          </a:p>
        </p:txBody>
      </p:sp>
      <p:sp>
        <p:nvSpPr>
          <p:cNvPr id="3" name="Content Placeholder 2">
            <a:extLst>
              <a:ext uri="{FF2B5EF4-FFF2-40B4-BE49-F238E27FC236}">
                <a16:creationId xmlns:a16="http://schemas.microsoft.com/office/drawing/2014/main" id="{2D2AEAC1-1C7C-5E46-9DBA-46CA291EA19E}"/>
              </a:ext>
            </a:extLst>
          </p:cNvPr>
          <p:cNvSpPr>
            <a:spLocks noGrp="1"/>
          </p:cNvSpPr>
          <p:nvPr>
            <p:ph idx="1"/>
          </p:nvPr>
        </p:nvSpPr>
        <p:spPr/>
        <p:txBody>
          <a:bodyPr/>
          <a:lstStyle/>
          <a:p>
            <a:r>
              <a:rPr lang="en-US" dirty="0"/>
              <a:t>General outline of syllabus is available at course website:</a:t>
            </a:r>
          </a:p>
          <a:p>
            <a:pPr lvl="1"/>
            <a:r>
              <a:rPr lang="en-US" dirty="0">
                <a:hlinkClick r:id="rId2"/>
              </a:rPr>
              <a:t>https://amulyayadav.github.io/EmergingTrendsML/</a:t>
            </a:r>
            <a:endParaRPr lang="en-US" dirty="0"/>
          </a:p>
          <a:p>
            <a:r>
              <a:rPr lang="en-US" dirty="0"/>
              <a:t>But that is subject to change. Why?</a:t>
            </a:r>
          </a:p>
          <a:p>
            <a:pPr lvl="1"/>
            <a:r>
              <a:rPr lang="en-US" dirty="0"/>
              <a:t>ML Research evolves every day. To account for this dynamic nature, we will adaptively incorporate/remove articles from our syllabus to reflect cutting-edge developments around the world</a:t>
            </a:r>
          </a:p>
          <a:p>
            <a:pPr lvl="1"/>
            <a:r>
              <a:rPr lang="en-US" dirty="0"/>
              <a:t>Want to find out more about you! What do you want from this course?</a:t>
            </a:r>
          </a:p>
          <a:p>
            <a:pPr lvl="2"/>
            <a:r>
              <a:rPr lang="en-US" dirty="0"/>
              <a:t>Poll at https://</a:t>
            </a:r>
            <a:r>
              <a:rPr lang="en-US" dirty="0" err="1"/>
              <a:t>www.surveymonkey.com</a:t>
            </a:r>
            <a:r>
              <a:rPr lang="en-US" dirty="0"/>
              <a:t>/r/H282W8X</a:t>
            </a:r>
          </a:p>
        </p:txBody>
      </p:sp>
    </p:spTree>
    <p:extLst>
      <p:ext uri="{BB962C8B-B14F-4D97-AF65-F5344CB8AC3E}">
        <p14:creationId xmlns:p14="http://schemas.microsoft.com/office/powerpoint/2010/main" val="33022472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3709A-457D-7C49-8049-3EF31C178A74}"/>
              </a:ext>
            </a:extLst>
          </p:cNvPr>
          <p:cNvSpPr>
            <a:spLocks noGrp="1"/>
          </p:cNvSpPr>
          <p:nvPr>
            <p:ph type="title"/>
          </p:nvPr>
        </p:nvSpPr>
        <p:spPr/>
        <p:txBody>
          <a:bodyPr/>
          <a:lstStyle/>
          <a:p>
            <a:r>
              <a:rPr lang="en-US" dirty="0" err="1"/>
              <a:t>COUrse</a:t>
            </a:r>
            <a:r>
              <a:rPr lang="en-US" dirty="0"/>
              <a:t> evaluation</a:t>
            </a:r>
          </a:p>
        </p:txBody>
      </p:sp>
      <p:sp>
        <p:nvSpPr>
          <p:cNvPr id="3" name="Content Placeholder 2">
            <a:extLst>
              <a:ext uri="{FF2B5EF4-FFF2-40B4-BE49-F238E27FC236}">
                <a16:creationId xmlns:a16="http://schemas.microsoft.com/office/drawing/2014/main" id="{1865F06B-98B3-1544-B77D-CF6F98E98BE9}"/>
              </a:ext>
            </a:extLst>
          </p:cNvPr>
          <p:cNvSpPr>
            <a:spLocks noGrp="1"/>
          </p:cNvSpPr>
          <p:nvPr>
            <p:ph idx="1"/>
          </p:nvPr>
        </p:nvSpPr>
        <p:spPr/>
        <p:txBody>
          <a:bodyPr/>
          <a:lstStyle/>
          <a:p>
            <a:r>
              <a:rPr lang="en-US" dirty="0"/>
              <a:t>No exams, no assignments!!! </a:t>
            </a:r>
            <a:r>
              <a:rPr lang="en-US" dirty="0">
                <a:sym typeface="Wingdings" pitchFamily="2" charset="2"/>
              </a:rPr>
              <a:t></a:t>
            </a:r>
          </a:p>
          <a:p>
            <a:pPr marL="0" indent="0">
              <a:buNone/>
            </a:pPr>
            <a:endParaRPr lang="en-US" dirty="0">
              <a:sym typeface="Wingdings" pitchFamily="2" charset="2"/>
            </a:endParaRPr>
          </a:p>
          <a:p>
            <a:r>
              <a:rPr lang="en-US" dirty="0">
                <a:sym typeface="Wingdings" pitchFamily="2" charset="2"/>
              </a:rPr>
              <a:t>Reflective Statements on Articles/Papers – 30%</a:t>
            </a:r>
          </a:p>
          <a:p>
            <a:r>
              <a:rPr lang="en-US" dirty="0">
                <a:sym typeface="Wingdings" pitchFamily="2" charset="2"/>
              </a:rPr>
              <a:t>Class Participation – 10%</a:t>
            </a:r>
          </a:p>
          <a:p>
            <a:r>
              <a:rPr lang="en-US" dirty="0">
                <a:sym typeface="Wingdings" pitchFamily="2" charset="2"/>
              </a:rPr>
              <a:t>Class Note and Class Presentation Scribing – 10%</a:t>
            </a:r>
          </a:p>
          <a:p>
            <a:r>
              <a:rPr lang="en-US" dirty="0">
                <a:sym typeface="Wingdings" pitchFamily="2" charset="2"/>
              </a:rPr>
              <a:t>Final Project – 50%</a:t>
            </a:r>
          </a:p>
          <a:p>
            <a:endParaRPr lang="en-US" dirty="0"/>
          </a:p>
        </p:txBody>
      </p:sp>
    </p:spTree>
    <p:extLst>
      <p:ext uri="{BB962C8B-B14F-4D97-AF65-F5344CB8AC3E}">
        <p14:creationId xmlns:p14="http://schemas.microsoft.com/office/powerpoint/2010/main" val="28149536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4FE53-CDEB-7946-A957-48F6DD41385F}"/>
              </a:ext>
            </a:extLst>
          </p:cNvPr>
          <p:cNvSpPr>
            <a:spLocks noGrp="1"/>
          </p:cNvSpPr>
          <p:nvPr>
            <p:ph type="title"/>
          </p:nvPr>
        </p:nvSpPr>
        <p:spPr/>
        <p:txBody>
          <a:bodyPr>
            <a:normAutofit fontScale="90000"/>
          </a:bodyPr>
          <a:lstStyle/>
          <a:p>
            <a:r>
              <a:rPr lang="en-US" dirty="0">
                <a:sym typeface="Wingdings" pitchFamily="2" charset="2"/>
              </a:rPr>
              <a:t>Reflective Statements on Articles/Papers – 30%</a:t>
            </a:r>
            <a:br>
              <a:rPr lang="en-US" dirty="0">
                <a:sym typeface="Wingdings" pitchFamily="2" charset="2"/>
              </a:rPr>
            </a:br>
            <a:endParaRPr lang="en-US" dirty="0"/>
          </a:p>
        </p:txBody>
      </p:sp>
      <p:sp>
        <p:nvSpPr>
          <p:cNvPr id="3" name="Content Placeholder 2">
            <a:extLst>
              <a:ext uri="{FF2B5EF4-FFF2-40B4-BE49-F238E27FC236}">
                <a16:creationId xmlns:a16="http://schemas.microsoft.com/office/drawing/2014/main" id="{7100DF9C-4CCE-B643-8451-8CF7E160C922}"/>
              </a:ext>
            </a:extLst>
          </p:cNvPr>
          <p:cNvSpPr>
            <a:spLocks noGrp="1"/>
          </p:cNvSpPr>
          <p:nvPr>
            <p:ph idx="1"/>
          </p:nvPr>
        </p:nvSpPr>
        <p:spPr>
          <a:xfrm>
            <a:off x="2231136" y="2638044"/>
            <a:ext cx="7729728" cy="3928126"/>
          </a:xfrm>
        </p:spPr>
        <p:txBody>
          <a:bodyPr>
            <a:normAutofit/>
          </a:bodyPr>
          <a:lstStyle/>
          <a:p>
            <a:r>
              <a:rPr lang="en-US" dirty="0"/>
              <a:t>There is a paper/reading list for each class.</a:t>
            </a:r>
          </a:p>
          <a:p>
            <a:r>
              <a:rPr lang="en-US" dirty="0"/>
              <a:t>Students are expected to finish the class readings before class</a:t>
            </a:r>
          </a:p>
          <a:p>
            <a:r>
              <a:rPr lang="en-US" dirty="0"/>
              <a:t>Critical reflection statements on class readings due 24 hours before each class</a:t>
            </a:r>
          </a:p>
          <a:p>
            <a:endParaRPr lang="en-US" dirty="0"/>
          </a:p>
          <a:p>
            <a:r>
              <a:rPr lang="en-US" dirty="0"/>
              <a:t>Critical Reflection Statement – 2-3 paragraphs should be sufficient, not more than that</a:t>
            </a:r>
          </a:p>
          <a:p>
            <a:pPr lvl="1"/>
            <a:r>
              <a:rPr lang="en-US" dirty="0"/>
              <a:t>Think you are reviewing a paper. The summary should similarly have three paragraphs</a:t>
            </a:r>
          </a:p>
          <a:p>
            <a:pPr lvl="2"/>
            <a:r>
              <a:rPr lang="en-US" dirty="0"/>
              <a:t>Your opinion on the paper/article</a:t>
            </a:r>
          </a:p>
          <a:p>
            <a:pPr lvl="2"/>
            <a:r>
              <a:rPr lang="en-US" dirty="0"/>
              <a:t>Any weaknesses in the claims made</a:t>
            </a:r>
          </a:p>
          <a:p>
            <a:pPr lvl="2"/>
            <a:r>
              <a:rPr lang="en-US" dirty="0"/>
              <a:t>Any ideas for Potential Extensions to the Paper/article</a:t>
            </a:r>
          </a:p>
          <a:p>
            <a:endParaRPr lang="en-US" dirty="0"/>
          </a:p>
          <a:p>
            <a:endParaRPr lang="en-US" dirty="0"/>
          </a:p>
        </p:txBody>
      </p:sp>
    </p:spTree>
    <p:extLst>
      <p:ext uri="{BB962C8B-B14F-4D97-AF65-F5344CB8AC3E}">
        <p14:creationId xmlns:p14="http://schemas.microsoft.com/office/powerpoint/2010/main" val="1872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51C21-5D75-3A45-B1C6-71FCA7936D86}"/>
              </a:ext>
            </a:extLst>
          </p:cNvPr>
          <p:cNvSpPr>
            <a:spLocks noGrp="1"/>
          </p:cNvSpPr>
          <p:nvPr>
            <p:ph type="title"/>
          </p:nvPr>
        </p:nvSpPr>
        <p:spPr/>
        <p:txBody>
          <a:bodyPr/>
          <a:lstStyle/>
          <a:p>
            <a:r>
              <a:rPr lang="en-US" dirty="0">
                <a:sym typeface="Wingdings" pitchFamily="2" charset="2"/>
              </a:rPr>
              <a:t>Class Participation – 10%</a:t>
            </a:r>
          </a:p>
        </p:txBody>
      </p:sp>
      <p:sp>
        <p:nvSpPr>
          <p:cNvPr id="3" name="Content Placeholder 2">
            <a:extLst>
              <a:ext uri="{FF2B5EF4-FFF2-40B4-BE49-F238E27FC236}">
                <a16:creationId xmlns:a16="http://schemas.microsoft.com/office/drawing/2014/main" id="{431DAAA9-81A3-614D-BB51-1B738263FF93}"/>
              </a:ext>
            </a:extLst>
          </p:cNvPr>
          <p:cNvSpPr>
            <a:spLocks noGrp="1"/>
          </p:cNvSpPr>
          <p:nvPr>
            <p:ph idx="1"/>
          </p:nvPr>
        </p:nvSpPr>
        <p:spPr>
          <a:xfrm>
            <a:off x="2231136" y="2638044"/>
            <a:ext cx="7729728" cy="3869760"/>
          </a:xfrm>
        </p:spPr>
        <p:txBody>
          <a:bodyPr>
            <a:normAutofit/>
          </a:bodyPr>
          <a:lstStyle/>
          <a:p>
            <a:r>
              <a:rPr lang="en-US" dirty="0"/>
              <a:t>For each class, I will compile the reflective statements that you submit into a </a:t>
            </a:r>
            <a:r>
              <a:rPr lang="en-US" dirty="0" err="1"/>
              <a:t>powerpoint</a:t>
            </a:r>
            <a:endParaRPr lang="en-US" dirty="0"/>
          </a:p>
          <a:p>
            <a:pPr lvl="1"/>
            <a:r>
              <a:rPr lang="en-US" dirty="0"/>
              <a:t>Use that to drive discussion around the paper/article content</a:t>
            </a:r>
          </a:p>
          <a:p>
            <a:endParaRPr lang="en-US" dirty="0"/>
          </a:p>
          <a:p>
            <a:r>
              <a:rPr lang="en-US" dirty="0"/>
              <a:t>Student is expected to take active part in that discussion. The instructor will encourage discussion by asking the right questions, but most of the answers are expected to be given by students.</a:t>
            </a:r>
          </a:p>
        </p:txBody>
      </p:sp>
    </p:spTree>
    <p:extLst>
      <p:ext uri="{BB962C8B-B14F-4D97-AF65-F5344CB8AC3E}">
        <p14:creationId xmlns:p14="http://schemas.microsoft.com/office/powerpoint/2010/main" val="39335109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51C21-5D75-3A45-B1C6-71FCA7936D86}"/>
              </a:ext>
            </a:extLst>
          </p:cNvPr>
          <p:cNvSpPr>
            <a:spLocks noGrp="1"/>
          </p:cNvSpPr>
          <p:nvPr>
            <p:ph type="title"/>
          </p:nvPr>
        </p:nvSpPr>
        <p:spPr/>
        <p:txBody>
          <a:bodyPr/>
          <a:lstStyle/>
          <a:p>
            <a:r>
              <a:rPr lang="en-US" dirty="0">
                <a:sym typeface="Wingdings" pitchFamily="2" charset="2"/>
              </a:rPr>
              <a:t>Class Note and Class Presentation Scribing – 10%</a:t>
            </a:r>
          </a:p>
        </p:txBody>
      </p:sp>
      <p:sp>
        <p:nvSpPr>
          <p:cNvPr id="3" name="Content Placeholder 2">
            <a:extLst>
              <a:ext uri="{FF2B5EF4-FFF2-40B4-BE49-F238E27FC236}">
                <a16:creationId xmlns:a16="http://schemas.microsoft.com/office/drawing/2014/main" id="{431DAAA9-81A3-614D-BB51-1B738263FF93}"/>
              </a:ext>
            </a:extLst>
          </p:cNvPr>
          <p:cNvSpPr>
            <a:spLocks noGrp="1"/>
          </p:cNvSpPr>
          <p:nvPr>
            <p:ph idx="1"/>
          </p:nvPr>
        </p:nvSpPr>
        <p:spPr>
          <a:xfrm>
            <a:off x="2231136" y="2638044"/>
            <a:ext cx="7729728" cy="3869760"/>
          </a:xfrm>
        </p:spPr>
        <p:txBody>
          <a:bodyPr>
            <a:normAutofit/>
          </a:bodyPr>
          <a:lstStyle/>
          <a:p>
            <a:r>
              <a:rPr lang="en-US" dirty="0"/>
              <a:t>Class has 45 students (I think)</a:t>
            </a:r>
          </a:p>
          <a:p>
            <a:r>
              <a:rPr lang="en-US" dirty="0"/>
              <a:t>15 weeks of classes</a:t>
            </a:r>
          </a:p>
          <a:p>
            <a:r>
              <a:rPr lang="en-US" dirty="0"/>
              <a:t>Students will be divided into 15 groups of 3, one for each week</a:t>
            </a:r>
          </a:p>
          <a:p>
            <a:endParaRPr lang="en-US" dirty="0"/>
          </a:p>
          <a:p>
            <a:r>
              <a:rPr lang="en-US" dirty="0"/>
              <a:t>Each student group will be responsible for preparing course notes and lecture presentations based on the discussion that we have during the week</a:t>
            </a:r>
          </a:p>
          <a:p>
            <a:pPr lvl="1"/>
            <a:r>
              <a:rPr lang="en-US" dirty="0"/>
              <a:t>Each group will only be responsible to prepare notes and slides for a single week during the class</a:t>
            </a:r>
          </a:p>
          <a:p>
            <a:endParaRPr lang="en-US" dirty="0"/>
          </a:p>
        </p:txBody>
      </p:sp>
    </p:spTree>
    <p:extLst>
      <p:ext uri="{BB962C8B-B14F-4D97-AF65-F5344CB8AC3E}">
        <p14:creationId xmlns:p14="http://schemas.microsoft.com/office/powerpoint/2010/main" val="10874938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EB94B-918C-9A48-9620-9084C1B562B2}"/>
              </a:ext>
            </a:extLst>
          </p:cNvPr>
          <p:cNvSpPr>
            <a:spLocks noGrp="1"/>
          </p:cNvSpPr>
          <p:nvPr>
            <p:ph type="title"/>
          </p:nvPr>
        </p:nvSpPr>
        <p:spPr/>
        <p:txBody>
          <a:bodyPr/>
          <a:lstStyle/>
          <a:p>
            <a:r>
              <a:rPr lang="en-US" dirty="0"/>
              <a:t>Final Project – 50%</a:t>
            </a:r>
          </a:p>
        </p:txBody>
      </p:sp>
      <p:sp>
        <p:nvSpPr>
          <p:cNvPr id="3" name="Content Placeholder 2">
            <a:extLst>
              <a:ext uri="{FF2B5EF4-FFF2-40B4-BE49-F238E27FC236}">
                <a16:creationId xmlns:a16="http://schemas.microsoft.com/office/drawing/2014/main" id="{82CCB42B-0B76-8848-A25D-61547BD3A04A}"/>
              </a:ext>
            </a:extLst>
          </p:cNvPr>
          <p:cNvSpPr>
            <a:spLocks noGrp="1"/>
          </p:cNvSpPr>
          <p:nvPr>
            <p:ph idx="1"/>
          </p:nvPr>
        </p:nvSpPr>
        <p:spPr/>
        <p:txBody>
          <a:bodyPr>
            <a:normAutofit fontScale="92500" lnSpcReduction="20000"/>
          </a:bodyPr>
          <a:lstStyle/>
          <a:p>
            <a:r>
              <a:rPr lang="en-US" dirty="0"/>
              <a:t>Use the same groups of 3 (more preferable but won’t enforce this)</a:t>
            </a:r>
          </a:p>
          <a:p>
            <a:endParaRPr lang="en-US" dirty="0"/>
          </a:p>
          <a:p>
            <a:r>
              <a:rPr lang="en-US" dirty="0"/>
              <a:t>Groups of 3 students, project proposal due by mid semester (20% of total grade), final project project report at the end of class (30% of total grade). Instructor will provide detailed feedback on the project proposal and that should be addressed in the final project report.</a:t>
            </a:r>
          </a:p>
          <a:p>
            <a:endParaRPr lang="en-US" dirty="0"/>
          </a:p>
          <a:p>
            <a:r>
              <a:rPr lang="en-US" dirty="0"/>
              <a:t>Main points of evaluation in the 30% grade will include: (</a:t>
            </a:r>
            <a:r>
              <a:rPr lang="en-US" dirty="0" err="1"/>
              <a:t>i</a:t>
            </a:r>
            <a:r>
              <a:rPr lang="en-US" dirty="0"/>
              <a:t>) Relevance to class topic; (ii) Illustration of use of concepts learned in class or from research papers in related areas; (iii) Survey of related research in the field to indicate awareness of this work; (iv) Novelty of ideas. There is considerable flexibility in the kind of project completed.</a:t>
            </a:r>
          </a:p>
          <a:p>
            <a:endParaRPr lang="en-US" dirty="0"/>
          </a:p>
        </p:txBody>
      </p:sp>
    </p:spTree>
    <p:extLst>
      <p:ext uri="{BB962C8B-B14F-4D97-AF65-F5344CB8AC3E}">
        <p14:creationId xmlns:p14="http://schemas.microsoft.com/office/powerpoint/2010/main" val="741688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92443-F467-7E45-A6F3-0C288D76D384}"/>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38442BFE-013C-A544-AB58-E221CA9D746B}"/>
              </a:ext>
            </a:extLst>
          </p:cNvPr>
          <p:cNvSpPr>
            <a:spLocks noGrp="1"/>
          </p:cNvSpPr>
          <p:nvPr>
            <p:ph idx="1"/>
          </p:nvPr>
        </p:nvSpPr>
        <p:spPr>
          <a:xfrm>
            <a:off x="2231136" y="2638044"/>
            <a:ext cx="7729728" cy="3684935"/>
          </a:xfrm>
        </p:spPr>
        <p:txBody>
          <a:bodyPr>
            <a:normAutofit fontScale="92500" lnSpcReduction="20000"/>
          </a:bodyPr>
          <a:lstStyle/>
          <a:p>
            <a:r>
              <a:rPr lang="en-US" dirty="0"/>
              <a:t>Course Mechanics</a:t>
            </a:r>
          </a:p>
          <a:p>
            <a:pPr lvl="1"/>
            <a:r>
              <a:rPr lang="en-US" dirty="0"/>
              <a:t>Personnel</a:t>
            </a:r>
          </a:p>
          <a:p>
            <a:pPr lvl="1"/>
            <a:r>
              <a:rPr lang="en-US" dirty="0"/>
              <a:t>Schedule</a:t>
            </a:r>
          </a:p>
          <a:p>
            <a:pPr lvl="1"/>
            <a:r>
              <a:rPr lang="en-US" dirty="0"/>
              <a:t>Course Content</a:t>
            </a:r>
          </a:p>
          <a:p>
            <a:pPr lvl="1"/>
            <a:r>
              <a:rPr lang="en-US" dirty="0"/>
              <a:t>Evaluation</a:t>
            </a:r>
          </a:p>
          <a:p>
            <a:pPr lvl="1"/>
            <a:r>
              <a:rPr lang="en-US" dirty="0"/>
              <a:t>Policies</a:t>
            </a:r>
          </a:p>
          <a:p>
            <a:pPr lvl="1"/>
            <a:r>
              <a:rPr lang="en-US" dirty="0"/>
              <a:t>Misc.</a:t>
            </a:r>
          </a:p>
          <a:p>
            <a:endParaRPr lang="en-US" dirty="0"/>
          </a:p>
          <a:p>
            <a:r>
              <a:rPr lang="en-US" dirty="0"/>
              <a:t>What do you want to learn?</a:t>
            </a:r>
          </a:p>
          <a:p>
            <a:endParaRPr lang="en-US" dirty="0"/>
          </a:p>
          <a:p>
            <a:r>
              <a:rPr lang="en-US" dirty="0"/>
              <a:t>A Brief History of AI/ML</a:t>
            </a:r>
          </a:p>
        </p:txBody>
      </p:sp>
    </p:spTree>
    <p:extLst>
      <p:ext uri="{BB962C8B-B14F-4D97-AF65-F5344CB8AC3E}">
        <p14:creationId xmlns:p14="http://schemas.microsoft.com/office/powerpoint/2010/main" val="3681173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E8C47-26AD-944B-A90D-B3204A7F189A}"/>
              </a:ext>
            </a:extLst>
          </p:cNvPr>
          <p:cNvSpPr>
            <a:spLocks noGrp="1"/>
          </p:cNvSpPr>
          <p:nvPr>
            <p:ph type="title"/>
          </p:nvPr>
        </p:nvSpPr>
        <p:spPr/>
        <p:txBody>
          <a:bodyPr/>
          <a:lstStyle/>
          <a:p>
            <a:r>
              <a:rPr lang="en-US" dirty="0"/>
              <a:t>Grading policy</a:t>
            </a:r>
          </a:p>
        </p:txBody>
      </p:sp>
      <p:sp>
        <p:nvSpPr>
          <p:cNvPr id="3" name="Content Placeholder 2">
            <a:extLst>
              <a:ext uri="{FF2B5EF4-FFF2-40B4-BE49-F238E27FC236}">
                <a16:creationId xmlns:a16="http://schemas.microsoft.com/office/drawing/2014/main" id="{694D1534-07B4-5941-9DD4-6E1118FC511E}"/>
              </a:ext>
            </a:extLst>
          </p:cNvPr>
          <p:cNvSpPr>
            <a:spLocks noGrp="1"/>
          </p:cNvSpPr>
          <p:nvPr>
            <p:ph idx="1"/>
          </p:nvPr>
        </p:nvSpPr>
        <p:spPr>
          <a:xfrm>
            <a:off x="2231136" y="2638044"/>
            <a:ext cx="7729728" cy="3694662"/>
          </a:xfrm>
        </p:spPr>
        <p:txBody>
          <a:bodyPr>
            <a:normAutofit fontScale="92500" lnSpcReduction="20000"/>
          </a:bodyPr>
          <a:lstStyle/>
          <a:p>
            <a:r>
              <a:rPr lang="en-US" dirty="0"/>
              <a:t>Late Policy</a:t>
            </a:r>
          </a:p>
          <a:p>
            <a:pPr lvl="1"/>
            <a:r>
              <a:rPr lang="en-US" dirty="0"/>
              <a:t>Critical Reflection Statement: </a:t>
            </a:r>
          </a:p>
          <a:p>
            <a:pPr lvl="2"/>
            <a:r>
              <a:rPr lang="en-US" dirty="0"/>
              <a:t>No Late Days Allowed</a:t>
            </a:r>
          </a:p>
          <a:p>
            <a:pPr lvl="2"/>
            <a:r>
              <a:rPr lang="en-US" dirty="0"/>
              <a:t>10% Penalty for that Statement Per Each Late Day</a:t>
            </a:r>
          </a:p>
          <a:p>
            <a:pPr lvl="1"/>
            <a:endParaRPr lang="en-US" dirty="0"/>
          </a:p>
          <a:p>
            <a:pPr lvl="1"/>
            <a:r>
              <a:rPr lang="en-US" dirty="0"/>
              <a:t>Note and Presentation Scribing</a:t>
            </a:r>
          </a:p>
          <a:p>
            <a:pPr lvl="2"/>
            <a:r>
              <a:rPr lang="en-US" dirty="0"/>
              <a:t>3 Late Days Allowed</a:t>
            </a:r>
          </a:p>
          <a:p>
            <a:pPr lvl="2"/>
            <a:endParaRPr lang="en-US" dirty="0"/>
          </a:p>
          <a:p>
            <a:pPr lvl="1"/>
            <a:r>
              <a:rPr lang="en-US" dirty="0"/>
              <a:t>Project Proposal and Project Report:</a:t>
            </a:r>
          </a:p>
          <a:p>
            <a:pPr lvl="2"/>
            <a:r>
              <a:rPr lang="en-US" dirty="0"/>
              <a:t>No Late Days Allowed</a:t>
            </a:r>
          </a:p>
          <a:p>
            <a:pPr lvl="2"/>
            <a:r>
              <a:rPr lang="en-US" dirty="0"/>
              <a:t>Please Contact Instructor One Week in Advance if you cannot present your allotted paper for some reason</a:t>
            </a:r>
          </a:p>
          <a:p>
            <a:endParaRPr lang="en-US" dirty="0"/>
          </a:p>
        </p:txBody>
      </p:sp>
    </p:spTree>
    <p:extLst>
      <p:ext uri="{BB962C8B-B14F-4D97-AF65-F5344CB8AC3E}">
        <p14:creationId xmlns:p14="http://schemas.microsoft.com/office/powerpoint/2010/main" val="20729547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7B7CE-BCE8-F944-A9A3-904DCBE9859D}"/>
              </a:ext>
            </a:extLst>
          </p:cNvPr>
          <p:cNvSpPr>
            <a:spLocks noGrp="1"/>
          </p:cNvSpPr>
          <p:nvPr>
            <p:ph type="title"/>
          </p:nvPr>
        </p:nvSpPr>
        <p:spPr/>
        <p:txBody>
          <a:bodyPr/>
          <a:lstStyle/>
          <a:p>
            <a:r>
              <a:rPr lang="en-US" dirty="0"/>
              <a:t>Academic Integrity</a:t>
            </a:r>
          </a:p>
        </p:txBody>
      </p:sp>
      <p:sp>
        <p:nvSpPr>
          <p:cNvPr id="3" name="Content Placeholder 2">
            <a:extLst>
              <a:ext uri="{FF2B5EF4-FFF2-40B4-BE49-F238E27FC236}">
                <a16:creationId xmlns:a16="http://schemas.microsoft.com/office/drawing/2014/main" id="{1B0BAFB2-71E8-FE4A-AAFA-50E33812C1B9}"/>
              </a:ext>
            </a:extLst>
          </p:cNvPr>
          <p:cNvSpPr>
            <a:spLocks noGrp="1"/>
          </p:cNvSpPr>
          <p:nvPr>
            <p:ph idx="1"/>
          </p:nvPr>
        </p:nvSpPr>
        <p:spPr/>
        <p:txBody>
          <a:bodyPr/>
          <a:lstStyle/>
          <a:p>
            <a:r>
              <a:rPr lang="en-US" dirty="0"/>
              <a:t>Your submissions should be your own work!</a:t>
            </a:r>
          </a:p>
          <a:p>
            <a:r>
              <a:rPr lang="en-US" dirty="0"/>
              <a:t>Discussing papers with your peers is allowed, even encouraged!</a:t>
            </a:r>
          </a:p>
          <a:p>
            <a:r>
              <a:rPr lang="en-US" dirty="0"/>
              <a:t>However, you should write your own paper summaries.</a:t>
            </a:r>
          </a:p>
          <a:p>
            <a:endParaRPr lang="en-US" dirty="0"/>
          </a:p>
          <a:p>
            <a:r>
              <a:rPr lang="en-US" dirty="0"/>
              <a:t>Be careful not to plagiarize anyone else’s idea in your project proposal and final project report.</a:t>
            </a:r>
          </a:p>
        </p:txBody>
      </p:sp>
    </p:spTree>
    <p:extLst>
      <p:ext uri="{BB962C8B-B14F-4D97-AF65-F5344CB8AC3E}">
        <p14:creationId xmlns:p14="http://schemas.microsoft.com/office/powerpoint/2010/main" val="2616880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DA534-AD74-E54B-A03C-CF110D6841BF}"/>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56B61463-8999-2246-8858-AD977E2BBC0A}"/>
              </a:ext>
            </a:extLst>
          </p:cNvPr>
          <p:cNvSpPr>
            <a:spLocks noGrp="1"/>
          </p:cNvSpPr>
          <p:nvPr>
            <p:ph idx="1"/>
          </p:nvPr>
        </p:nvSpPr>
        <p:spPr/>
        <p:txBody>
          <a:bodyPr/>
          <a:lstStyle/>
          <a:p>
            <a:r>
              <a:rPr lang="en-US" dirty="0"/>
              <a:t>ACTION ITEMS</a:t>
            </a:r>
          </a:p>
          <a:p>
            <a:pPr lvl="1"/>
            <a:r>
              <a:rPr lang="en-US" dirty="0"/>
              <a:t>Give survey at </a:t>
            </a:r>
            <a:r>
              <a:rPr lang="en-US" dirty="0">
                <a:hlinkClick r:id="rId2"/>
              </a:rPr>
              <a:t>https://www.surveymonkey.com/r/H282W8X</a:t>
            </a:r>
            <a:endParaRPr lang="en-US" dirty="0"/>
          </a:p>
          <a:p>
            <a:pPr lvl="1"/>
            <a:r>
              <a:rPr lang="en-US" dirty="0"/>
              <a:t>Register at Piazza: </a:t>
            </a:r>
            <a:r>
              <a:rPr lang="en-US" dirty="0" err="1"/>
              <a:t>piazza.com</a:t>
            </a:r>
            <a:r>
              <a:rPr lang="en-US" dirty="0"/>
              <a:t>/</a:t>
            </a:r>
            <a:r>
              <a:rPr lang="en-US" dirty="0" err="1"/>
              <a:t>psu</a:t>
            </a:r>
            <a:r>
              <a:rPr lang="en-US" dirty="0"/>
              <a:t>/fall2019/ist40204 (Access Code: 402.4)</a:t>
            </a:r>
          </a:p>
          <a:p>
            <a:pPr lvl="1"/>
            <a:r>
              <a:rPr lang="en-US" dirty="0"/>
              <a:t>Form teams of 3 for your scribing duties by end of this week (please post your groups on Piazza by Sunday)</a:t>
            </a:r>
          </a:p>
          <a:p>
            <a:pPr lvl="2"/>
            <a:r>
              <a:rPr lang="en-US" dirty="0"/>
              <a:t>Keep discussion of group formation in the “other” folder </a:t>
            </a:r>
            <a:r>
              <a:rPr lang="en-US"/>
              <a:t>on Piazza</a:t>
            </a:r>
          </a:p>
          <a:p>
            <a:pPr lvl="1"/>
            <a:endParaRPr lang="en-US" dirty="0"/>
          </a:p>
        </p:txBody>
      </p:sp>
    </p:spTree>
    <p:extLst>
      <p:ext uri="{BB962C8B-B14F-4D97-AF65-F5344CB8AC3E}">
        <p14:creationId xmlns:p14="http://schemas.microsoft.com/office/powerpoint/2010/main" val="7773874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ADEB1-AE78-CA4D-A4D3-F89C0D72E2CF}"/>
              </a:ext>
            </a:extLst>
          </p:cNvPr>
          <p:cNvSpPr>
            <a:spLocks noGrp="1"/>
          </p:cNvSpPr>
          <p:nvPr>
            <p:ph type="title"/>
          </p:nvPr>
        </p:nvSpPr>
        <p:spPr/>
        <p:txBody>
          <a:bodyPr/>
          <a:lstStyle/>
          <a:p>
            <a:r>
              <a:rPr lang="en-US" dirty="0"/>
              <a:t>INSTRUCTOR</a:t>
            </a:r>
          </a:p>
        </p:txBody>
      </p:sp>
      <p:sp>
        <p:nvSpPr>
          <p:cNvPr id="3" name="Content Placeholder 2">
            <a:extLst>
              <a:ext uri="{FF2B5EF4-FFF2-40B4-BE49-F238E27FC236}">
                <a16:creationId xmlns:a16="http://schemas.microsoft.com/office/drawing/2014/main" id="{C8D9778D-FED9-4C4B-8C92-9D5B3DC0C8AD}"/>
              </a:ext>
            </a:extLst>
          </p:cNvPr>
          <p:cNvSpPr>
            <a:spLocks noGrp="1"/>
          </p:cNvSpPr>
          <p:nvPr>
            <p:ph idx="1"/>
          </p:nvPr>
        </p:nvSpPr>
        <p:spPr>
          <a:xfrm>
            <a:off x="2231136" y="2638044"/>
            <a:ext cx="7729728" cy="3422288"/>
          </a:xfrm>
        </p:spPr>
        <p:txBody>
          <a:bodyPr>
            <a:normAutofit/>
          </a:bodyPr>
          <a:lstStyle/>
          <a:p>
            <a:r>
              <a:rPr lang="en-US" dirty="0" err="1"/>
              <a:t>Amulya</a:t>
            </a:r>
            <a:r>
              <a:rPr lang="en-US" dirty="0"/>
              <a:t> Yadav</a:t>
            </a:r>
          </a:p>
          <a:p>
            <a:pPr lvl="1"/>
            <a:r>
              <a:rPr lang="en-US" dirty="0"/>
              <a:t>PhD 2018 </a:t>
            </a:r>
            <a:r>
              <a:rPr lang="en-US" dirty="0">
                <a:sym typeface="Wingdings" pitchFamily="2" charset="2"/>
              </a:rPr>
              <a:t> University of Southern California (USC)</a:t>
            </a:r>
          </a:p>
          <a:p>
            <a:pPr lvl="1"/>
            <a:r>
              <a:rPr lang="en-US" dirty="0">
                <a:sym typeface="Wingdings" pitchFamily="2" charset="2"/>
              </a:rPr>
              <a:t>Personal Research</a:t>
            </a:r>
          </a:p>
          <a:p>
            <a:pPr lvl="2"/>
            <a:r>
              <a:rPr lang="en-US" dirty="0">
                <a:sym typeface="Wingdings" pitchFamily="2" charset="2"/>
              </a:rPr>
              <a:t>Artificial Intelligence and Machine Learning for Social Good</a:t>
            </a:r>
          </a:p>
          <a:p>
            <a:pPr lvl="2"/>
            <a:r>
              <a:rPr lang="en-US" dirty="0">
                <a:sym typeface="Wingdings" pitchFamily="2" charset="2"/>
              </a:rPr>
              <a:t>Raising Awareness about HIV among Homeless Youth using AI Techniques</a:t>
            </a:r>
          </a:p>
          <a:p>
            <a:pPr lvl="3"/>
            <a:r>
              <a:rPr lang="en-US" dirty="0">
                <a:sym typeface="Wingdings" pitchFamily="2" charset="2"/>
              </a:rPr>
              <a:t>Video - </a:t>
            </a:r>
            <a:r>
              <a:rPr lang="en-US" dirty="0">
                <a:sym typeface="Wingdings" pitchFamily="2" charset="2"/>
                <a:hlinkClick r:id="rId2"/>
              </a:rPr>
              <a:t>https://www.youtube.com/watch?v=eWvE7Gvsr9c</a:t>
            </a:r>
            <a:endParaRPr lang="en-US" dirty="0">
              <a:sym typeface="Wingdings" pitchFamily="2" charset="2"/>
            </a:endParaRPr>
          </a:p>
          <a:p>
            <a:pPr lvl="2"/>
            <a:endParaRPr lang="en-US" dirty="0">
              <a:sym typeface="Wingdings" pitchFamily="2" charset="2"/>
            </a:endParaRPr>
          </a:p>
          <a:p>
            <a:pPr lvl="2"/>
            <a:r>
              <a:rPr lang="en-US" dirty="0">
                <a:sym typeface="Wingdings" pitchFamily="2" charset="2"/>
              </a:rPr>
              <a:t>ML to Promote Farmer Incomes, Deep Learning to Teach </a:t>
            </a:r>
            <a:r>
              <a:rPr lang="en-US">
                <a:sym typeface="Wingdings" pitchFamily="2" charset="2"/>
              </a:rPr>
              <a:t>Autistic Ki</a:t>
            </a:r>
            <a:endParaRPr lang="en-US" dirty="0">
              <a:sym typeface="Wingdings" pitchFamily="2" charset="2"/>
            </a:endParaRPr>
          </a:p>
          <a:p>
            <a:pPr lvl="2"/>
            <a:r>
              <a:rPr lang="en-US" dirty="0">
                <a:sym typeface="Wingdings" pitchFamily="2" charset="2"/>
              </a:rPr>
              <a:t>Preventing Poachers using AI/ML based Randomized Patrol Patterns</a:t>
            </a:r>
          </a:p>
        </p:txBody>
      </p:sp>
      <p:pic>
        <p:nvPicPr>
          <p:cNvPr id="5" name="Picture 4">
            <a:extLst>
              <a:ext uri="{FF2B5EF4-FFF2-40B4-BE49-F238E27FC236}">
                <a16:creationId xmlns:a16="http://schemas.microsoft.com/office/drawing/2014/main" id="{DA431B14-512C-5040-96F7-EA74765B16C5}"/>
              </a:ext>
            </a:extLst>
          </p:cNvPr>
          <p:cNvPicPr>
            <a:picLocks noChangeAspect="1"/>
          </p:cNvPicPr>
          <p:nvPr/>
        </p:nvPicPr>
        <p:blipFill>
          <a:blip r:embed="rId3"/>
          <a:stretch>
            <a:fillRect/>
          </a:stretch>
        </p:blipFill>
        <p:spPr>
          <a:xfrm>
            <a:off x="8415393" y="2242137"/>
            <a:ext cx="1545471" cy="1914591"/>
          </a:xfrm>
          <a:prstGeom prst="rect">
            <a:avLst/>
          </a:prstGeom>
        </p:spPr>
      </p:pic>
    </p:spTree>
    <p:extLst>
      <p:ext uri="{BB962C8B-B14F-4D97-AF65-F5344CB8AC3E}">
        <p14:creationId xmlns:p14="http://schemas.microsoft.com/office/powerpoint/2010/main" val="1616251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257FB-F907-3240-A531-B5ED30978F22}"/>
              </a:ext>
            </a:extLst>
          </p:cNvPr>
          <p:cNvSpPr>
            <a:spLocks noGrp="1"/>
          </p:cNvSpPr>
          <p:nvPr>
            <p:ph type="title"/>
          </p:nvPr>
        </p:nvSpPr>
        <p:spPr/>
        <p:txBody>
          <a:bodyPr/>
          <a:lstStyle/>
          <a:p>
            <a:r>
              <a:rPr lang="en-US" dirty="0"/>
              <a:t>Contact Me</a:t>
            </a:r>
          </a:p>
        </p:txBody>
      </p:sp>
      <p:sp>
        <p:nvSpPr>
          <p:cNvPr id="3" name="Content Placeholder 2">
            <a:extLst>
              <a:ext uri="{FF2B5EF4-FFF2-40B4-BE49-F238E27FC236}">
                <a16:creationId xmlns:a16="http://schemas.microsoft.com/office/drawing/2014/main" id="{4440687D-B1ED-D046-B2DF-2B2F3C5C1622}"/>
              </a:ext>
            </a:extLst>
          </p:cNvPr>
          <p:cNvSpPr>
            <a:spLocks noGrp="1"/>
          </p:cNvSpPr>
          <p:nvPr>
            <p:ph idx="1"/>
          </p:nvPr>
        </p:nvSpPr>
        <p:spPr>
          <a:xfrm>
            <a:off x="2231136" y="2638044"/>
            <a:ext cx="7729728" cy="3743301"/>
          </a:xfrm>
        </p:spPr>
        <p:txBody>
          <a:bodyPr>
            <a:normAutofit/>
          </a:bodyPr>
          <a:lstStyle/>
          <a:p>
            <a:r>
              <a:rPr lang="en-US" dirty="0"/>
              <a:t>Most Preferred Method (for questions/doubts/discussion on course content):</a:t>
            </a:r>
          </a:p>
          <a:p>
            <a:pPr lvl="1"/>
            <a:r>
              <a:rPr lang="en-US" dirty="0"/>
              <a:t>Piazza: </a:t>
            </a:r>
            <a:r>
              <a:rPr lang="en-US" dirty="0" err="1"/>
              <a:t>piazza.com</a:t>
            </a:r>
            <a:r>
              <a:rPr lang="en-US" dirty="0"/>
              <a:t>/</a:t>
            </a:r>
            <a:r>
              <a:rPr lang="en-US" dirty="0" err="1"/>
              <a:t>psu</a:t>
            </a:r>
            <a:r>
              <a:rPr lang="en-US" dirty="0"/>
              <a:t>/fall2019/ist40204 (Access Code: 402.4)</a:t>
            </a:r>
          </a:p>
          <a:p>
            <a:endParaRPr lang="en-US" dirty="0"/>
          </a:p>
          <a:p>
            <a:r>
              <a:rPr lang="en-US" dirty="0"/>
              <a:t>For any other question:</a:t>
            </a:r>
          </a:p>
          <a:p>
            <a:pPr lvl="1"/>
            <a:r>
              <a:rPr lang="en-US" dirty="0"/>
              <a:t>Email: </a:t>
            </a:r>
            <a:r>
              <a:rPr lang="en-US" dirty="0">
                <a:hlinkClick r:id="rId2"/>
              </a:rPr>
              <a:t>amulya@psu.edu</a:t>
            </a:r>
            <a:endParaRPr lang="en-US" dirty="0"/>
          </a:p>
          <a:p>
            <a:pPr lvl="2"/>
            <a:r>
              <a:rPr lang="en-US" dirty="0"/>
              <a:t>Send a reminder email if I don’t respond within 24 hours</a:t>
            </a:r>
          </a:p>
          <a:p>
            <a:pPr marL="228600" lvl="1" indent="0">
              <a:buNone/>
            </a:pPr>
            <a:endParaRPr lang="en-US" dirty="0"/>
          </a:p>
          <a:p>
            <a:pPr lvl="1"/>
            <a:r>
              <a:rPr lang="en-US" dirty="0"/>
              <a:t>My Office Hours (if you want to meet in person)</a:t>
            </a:r>
          </a:p>
          <a:p>
            <a:pPr lvl="2"/>
            <a:r>
              <a:rPr lang="en-US" dirty="0"/>
              <a:t>By appointment – please send me an email to schedule an appointment</a:t>
            </a:r>
          </a:p>
          <a:p>
            <a:endParaRPr lang="en-US" dirty="0"/>
          </a:p>
        </p:txBody>
      </p:sp>
    </p:spTree>
    <p:extLst>
      <p:ext uri="{BB962C8B-B14F-4D97-AF65-F5344CB8AC3E}">
        <p14:creationId xmlns:p14="http://schemas.microsoft.com/office/powerpoint/2010/main" val="1972645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71144-8C93-C64C-A860-477579D74F6E}"/>
              </a:ext>
            </a:extLst>
          </p:cNvPr>
          <p:cNvSpPr>
            <a:spLocks noGrp="1"/>
          </p:cNvSpPr>
          <p:nvPr>
            <p:ph type="title"/>
          </p:nvPr>
        </p:nvSpPr>
        <p:spPr/>
        <p:txBody>
          <a:bodyPr/>
          <a:lstStyle/>
          <a:p>
            <a:r>
              <a:rPr lang="en-US" dirty="0"/>
              <a:t>Teaching Assistant</a:t>
            </a:r>
          </a:p>
        </p:txBody>
      </p:sp>
      <p:pic>
        <p:nvPicPr>
          <p:cNvPr id="5" name="Content Placeholder 4">
            <a:extLst>
              <a:ext uri="{FF2B5EF4-FFF2-40B4-BE49-F238E27FC236}">
                <a16:creationId xmlns:a16="http://schemas.microsoft.com/office/drawing/2014/main" id="{3CAEDE05-4518-A547-A4CB-33F6AD8E6DF5}"/>
              </a:ext>
            </a:extLst>
          </p:cNvPr>
          <p:cNvPicPr>
            <a:picLocks noGrp="1" noChangeAspect="1"/>
          </p:cNvPicPr>
          <p:nvPr>
            <p:ph idx="1"/>
          </p:nvPr>
        </p:nvPicPr>
        <p:blipFill>
          <a:blip r:embed="rId2"/>
          <a:stretch>
            <a:fillRect/>
          </a:stretch>
        </p:blipFill>
        <p:spPr>
          <a:xfrm>
            <a:off x="4028017" y="2638425"/>
            <a:ext cx="4135966" cy="3101975"/>
          </a:xfrm>
        </p:spPr>
      </p:pic>
      <p:sp>
        <p:nvSpPr>
          <p:cNvPr id="6" name="TextBox 5">
            <a:extLst>
              <a:ext uri="{FF2B5EF4-FFF2-40B4-BE49-F238E27FC236}">
                <a16:creationId xmlns:a16="http://schemas.microsoft.com/office/drawing/2014/main" id="{5AD8B542-A1DB-F145-8F52-A09B539D6C66}"/>
              </a:ext>
            </a:extLst>
          </p:cNvPr>
          <p:cNvSpPr txBox="1"/>
          <p:nvPr/>
        </p:nvSpPr>
        <p:spPr>
          <a:xfrm>
            <a:off x="5019904" y="5856081"/>
            <a:ext cx="2152192" cy="369332"/>
          </a:xfrm>
          <a:prstGeom prst="rect">
            <a:avLst/>
          </a:prstGeom>
          <a:noFill/>
        </p:spPr>
        <p:txBody>
          <a:bodyPr wrap="none" rtlCol="0">
            <a:spAutoFit/>
          </a:bodyPr>
          <a:lstStyle/>
          <a:p>
            <a:r>
              <a:rPr lang="en-US" dirty="0"/>
              <a:t>KAIXUAN  ZHANG</a:t>
            </a:r>
          </a:p>
        </p:txBody>
      </p:sp>
      <p:sp>
        <p:nvSpPr>
          <p:cNvPr id="7" name="TextBox 6">
            <a:extLst>
              <a:ext uri="{FF2B5EF4-FFF2-40B4-BE49-F238E27FC236}">
                <a16:creationId xmlns:a16="http://schemas.microsoft.com/office/drawing/2014/main" id="{F1AE9AAA-925F-7F42-BE9A-D8A934B8C36D}"/>
              </a:ext>
            </a:extLst>
          </p:cNvPr>
          <p:cNvSpPr txBox="1"/>
          <p:nvPr/>
        </p:nvSpPr>
        <p:spPr>
          <a:xfrm>
            <a:off x="5075720" y="6156428"/>
            <a:ext cx="2040559" cy="369332"/>
          </a:xfrm>
          <a:prstGeom prst="rect">
            <a:avLst/>
          </a:prstGeom>
          <a:noFill/>
        </p:spPr>
        <p:txBody>
          <a:bodyPr wrap="none" rtlCol="0">
            <a:spAutoFit/>
          </a:bodyPr>
          <a:lstStyle/>
          <a:p>
            <a:r>
              <a:rPr lang="en-US" dirty="0"/>
              <a:t>Ph.D. Student at IST</a:t>
            </a:r>
          </a:p>
        </p:txBody>
      </p:sp>
    </p:spTree>
    <p:extLst>
      <p:ext uri="{BB962C8B-B14F-4D97-AF65-F5344CB8AC3E}">
        <p14:creationId xmlns:p14="http://schemas.microsoft.com/office/powerpoint/2010/main" val="3025470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71144-8C93-C64C-A860-477579D74F6E}"/>
              </a:ext>
            </a:extLst>
          </p:cNvPr>
          <p:cNvSpPr>
            <a:spLocks noGrp="1"/>
          </p:cNvSpPr>
          <p:nvPr>
            <p:ph type="title"/>
          </p:nvPr>
        </p:nvSpPr>
        <p:spPr/>
        <p:txBody>
          <a:bodyPr/>
          <a:lstStyle/>
          <a:p>
            <a:r>
              <a:rPr lang="en-US" dirty="0"/>
              <a:t>Teaching Assistant</a:t>
            </a:r>
          </a:p>
        </p:txBody>
      </p:sp>
      <p:sp>
        <p:nvSpPr>
          <p:cNvPr id="4" name="Content Placeholder 3">
            <a:extLst>
              <a:ext uri="{FF2B5EF4-FFF2-40B4-BE49-F238E27FC236}">
                <a16:creationId xmlns:a16="http://schemas.microsoft.com/office/drawing/2014/main" id="{119E2D5D-DEC7-4E41-82AE-D0966A8D7001}"/>
              </a:ext>
            </a:extLst>
          </p:cNvPr>
          <p:cNvSpPr>
            <a:spLocks noGrp="1"/>
          </p:cNvSpPr>
          <p:nvPr>
            <p:ph idx="1"/>
          </p:nvPr>
        </p:nvSpPr>
        <p:spPr>
          <a:xfrm>
            <a:off x="2231136" y="2638044"/>
            <a:ext cx="7729728" cy="3607113"/>
          </a:xfrm>
        </p:spPr>
        <p:txBody>
          <a:bodyPr/>
          <a:lstStyle/>
          <a:p>
            <a:r>
              <a:rPr lang="en-US" dirty="0" err="1"/>
              <a:t>Kaixuan</a:t>
            </a:r>
            <a:r>
              <a:rPr lang="en-US" dirty="0"/>
              <a:t> Zhang (Email: kuz22@psu.edu)</a:t>
            </a:r>
          </a:p>
          <a:p>
            <a:r>
              <a:rPr lang="en-US" dirty="0"/>
              <a:t>TA Weekly Office Hours</a:t>
            </a:r>
          </a:p>
          <a:p>
            <a:pPr lvl="1"/>
            <a:r>
              <a:rPr lang="en-US" dirty="0"/>
              <a:t>2:30 PM to 4 PM, Monday and Wednesday</a:t>
            </a:r>
          </a:p>
          <a:p>
            <a:pPr lvl="1"/>
            <a:r>
              <a:rPr lang="en-US" dirty="0"/>
              <a:t>Location: E301 Westgate</a:t>
            </a:r>
          </a:p>
          <a:p>
            <a:pPr lvl="1"/>
            <a:r>
              <a:rPr lang="en-US" dirty="0"/>
              <a:t>Starting next week when </a:t>
            </a:r>
            <a:r>
              <a:rPr lang="en-US" dirty="0" err="1"/>
              <a:t>Kaixuan</a:t>
            </a:r>
            <a:r>
              <a:rPr lang="en-US" dirty="0"/>
              <a:t> returns!</a:t>
            </a:r>
          </a:p>
          <a:p>
            <a:endParaRPr lang="en-US" dirty="0"/>
          </a:p>
          <a:p>
            <a:r>
              <a:rPr lang="en-US" dirty="0"/>
              <a:t>One stop person to answer all your questions about this course!</a:t>
            </a:r>
          </a:p>
          <a:p>
            <a:pPr lvl="1"/>
            <a:r>
              <a:rPr lang="en-US" dirty="0"/>
              <a:t>He will be there on Piazza to answer any questions that you might have</a:t>
            </a:r>
          </a:p>
          <a:p>
            <a:pPr lvl="1"/>
            <a:endParaRPr lang="en-US" dirty="0"/>
          </a:p>
        </p:txBody>
      </p:sp>
    </p:spTree>
    <p:extLst>
      <p:ext uri="{BB962C8B-B14F-4D97-AF65-F5344CB8AC3E}">
        <p14:creationId xmlns:p14="http://schemas.microsoft.com/office/powerpoint/2010/main" val="4060468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EEF53-0C96-4145-A17B-F0CA2CD67450}"/>
              </a:ext>
            </a:extLst>
          </p:cNvPr>
          <p:cNvSpPr>
            <a:spLocks noGrp="1"/>
          </p:cNvSpPr>
          <p:nvPr>
            <p:ph type="title"/>
          </p:nvPr>
        </p:nvSpPr>
        <p:spPr/>
        <p:txBody>
          <a:bodyPr/>
          <a:lstStyle/>
          <a:p>
            <a:r>
              <a:rPr lang="en-US" dirty="0"/>
              <a:t>CLASS Schedule</a:t>
            </a:r>
          </a:p>
        </p:txBody>
      </p:sp>
      <p:sp>
        <p:nvSpPr>
          <p:cNvPr id="3" name="Content Placeholder 2">
            <a:extLst>
              <a:ext uri="{FF2B5EF4-FFF2-40B4-BE49-F238E27FC236}">
                <a16:creationId xmlns:a16="http://schemas.microsoft.com/office/drawing/2014/main" id="{494FF8F0-3C2D-7D4C-975C-53B242D6B41D}"/>
              </a:ext>
            </a:extLst>
          </p:cNvPr>
          <p:cNvSpPr>
            <a:spLocks noGrp="1"/>
          </p:cNvSpPr>
          <p:nvPr>
            <p:ph idx="1"/>
          </p:nvPr>
        </p:nvSpPr>
        <p:spPr/>
        <p:txBody>
          <a:bodyPr/>
          <a:lstStyle/>
          <a:p>
            <a:r>
              <a:rPr lang="en-US" dirty="0"/>
              <a:t>Tuesdays and Thursdays</a:t>
            </a:r>
          </a:p>
          <a:p>
            <a:r>
              <a:rPr lang="en-US" dirty="0"/>
              <a:t>Time: 4:35 PM to 5:50 PM</a:t>
            </a:r>
          </a:p>
          <a:p>
            <a:r>
              <a:rPr lang="en-US" dirty="0"/>
              <a:t>Location: Earth and Engineering Sciences 121</a:t>
            </a:r>
          </a:p>
        </p:txBody>
      </p:sp>
    </p:spTree>
    <p:extLst>
      <p:ext uri="{BB962C8B-B14F-4D97-AF65-F5344CB8AC3E}">
        <p14:creationId xmlns:p14="http://schemas.microsoft.com/office/powerpoint/2010/main" val="24693580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EEF53-0C96-4145-A17B-F0CA2CD67450}"/>
              </a:ext>
            </a:extLst>
          </p:cNvPr>
          <p:cNvSpPr>
            <a:spLocks noGrp="1"/>
          </p:cNvSpPr>
          <p:nvPr>
            <p:ph type="title"/>
          </p:nvPr>
        </p:nvSpPr>
        <p:spPr/>
        <p:txBody>
          <a:bodyPr/>
          <a:lstStyle/>
          <a:p>
            <a:r>
              <a:rPr lang="en-US" dirty="0"/>
              <a:t>Course content</a:t>
            </a:r>
          </a:p>
        </p:txBody>
      </p:sp>
      <p:sp>
        <p:nvSpPr>
          <p:cNvPr id="3" name="Content Placeholder 2">
            <a:extLst>
              <a:ext uri="{FF2B5EF4-FFF2-40B4-BE49-F238E27FC236}">
                <a16:creationId xmlns:a16="http://schemas.microsoft.com/office/drawing/2014/main" id="{494FF8F0-3C2D-7D4C-975C-53B242D6B41D}"/>
              </a:ext>
            </a:extLst>
          </p:cNvPr>
          <p:cNvSpPr>
            <a:spLocks noGrp="1"/>
          </p:cNvSpPr>
          <p:nvPr>
            <p:ph idx="1"/>
          </p:nvPr>
        </p:nvSpPr>
        <p:spPr/>
        <p:txBody>
          <a:bodyPr/>
          <a:lstStyle/>
          <a:p>
            <a:r>
              <a:rPr lang="en-US" dirty="0"/>
              <a:t>What is this course about?</a:t>
            </a:r>
          </a:p>
          <a:p>
            <a:pPr lvl="1"/>
            <a:r>
              <a:rPr lang="en-US" dirty="0"/>
              <a:t>Machine Learning has impacted our society in a profound way</a:t>
            </a:r>
          </a:p>
          <a:p>
            <a:pPr lvl="1"/>
            <a:r>
              <a:rPr lang="en-US" dirty="0"/>
              <a:t>Almost every device/computer/mobile application that you can envision uses ML in some or the other way</a:t>
            </a:r>
          </a:p>
          <a:p>
            <a:pPr lvl="1"/>
            <a:r>
              <a:rPr lang="en-US" dirty="0"/>
              <a:t>Recent Trend: The Rise of Deep Learning</a:t>
            </a:r>
          </a:p>
          <a:p>
            <a:pPr lvl="2"/>
            <a:r>
              <a:rPr lang="en-US" dirty="0"/>
              <a:t>Often called a panacea for all problems affecting society? </a:t>
            </a:r>
          </a:p>
        </p:txBody>
      </p:sp>
    </p:spTree>
    <p:extLst>
      <p:ext uri="{BB962C8B-B14F-4D97-AF65-F5344CB8AC3E}">
        <p14:creationId xmlns:p14="http://schemas.microsoft.com/office/powerpoint/2010/main" val="467493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B04A1-05F9-2846-81D1-844FC54B0522}"/>
              </a:ext>
            </a:extLst>
          </p:cNvPr>
          <p:cNvSpPr>
            <a:spLocks noGrp="1"/>
          </p:cNvSpPr>
          <p:nvPr>
            <p:ph type="title"/>
          </p:nvPr>
        </p:nvSpPr>
        <p:spPr/>
        <p:txBody>
          <a:bodyPr/>
          <a:lstStyle/>
          <a:p>
            <a:r>
              <a:rPr lang="en-US" dirty="0"/>
              <a:t>The rise of deep learning</a:t>
            </a:r>
          </a:p>
        </p:txBody>
      </p:sp>
      <p:grpSp>
        <p:nvGrpSpPr>
          <p:cNvPr id="4" name="Group 3">
            <a:extLst>
              <a:ext uri="{FF2B5EF4-FFF2-40B4-BE49-F238E27FC236}">
                <a16:creationId xmlns:a16="http://schemas.microsoft.com/office/drawing/2014/main" id="{85F501C5-A93E-0944-B7D5-C8A40413DEB0}"/>
              </a:ext>
            </a:extLst>
          </p:cNvPr>
          <p:cNvGrpSpPr/>
          <p:nvPr/>
        </p:nvGrpSpPr>
        <p:grpSpPr>
          <a:xfrm>
            <a:off x="2148586" y="2330395"/>
            <a:ext cx="1814582" cy="1320707"/>
            <a:chOff x="507044" y="1888739"/>
            <a:chExt cx="1814582" cy="1786850"/>
          </a:xfrm>
        </p:grpSpPr>
        <p:pic>
          <p:nvPicPr>
            <p:cNvPr id="5" name="Picture 4">
              <a:extLst>
                <a:ext uri="{FF2B5EF4-FFF2-40B4-BE49-F238E27FC236}">
                  <a16:creationId xmlns:a16="http://schemas.microsoft.com/office/drawing/2014/main" id="{43CD6589-CDB0-C442-B6A0-33B337566437}"/>
                </a:ext>
              </a:extLst>
            </p:cNvPr>
            <p:cNvPicPr>
              <a:picLocks noChangeAspect="1"/>
            </p:cNvPicPr>
            <p:nvPr/>
          </p:nvPicPr>
          <p:blipFill>
            <a:blip r:embed="rId2" cstate="print"/>
            <a:stretch>
              <a:fillRect/>
            </a:stretch>
          </p:blipFill>
          <p:spPr>
            <a:xfrm>
              <a:off x="1196926" y="1888739"/>
              <a:ext cx="857250" cy="857250"/>
            </a:xfrm>
            <a:prstGeom prst="rect">
              <a:avLst/>
            </a:prstGeom>
          </p:spPr>
        </p:pic>
        <p:pic>
          <p:nvPicPr>
            <p:cNvPr id="6" name="Picture 5">
              <a:extLst>
                <a:ext uri="{FF2B5EF4-FFF2-40B4-BE49-F238E27FC236}">
                  <a16:creationId xmlns:a16="http://schemas.microsoft.com/office/drawing/2014/main" id="{CF8E9C9E-ED91-9842-B459-B77234791713}"/>
                </a:ext>
              </a:extLst>
            </p:cNvPr>
            <p:cNvPicPr>
              <a:picLocks noChangeAspect="1"/>
            </p:cNvPicPr>
            <p:nvPr/>
          </p:nvPicPr>
          <p:blipFill rotWithShape="1">
            <a:blip r:embed="rId3" cstate="print"/>
            <a:srcRect l="1385" r="48926"/>
            <a:stretch/>
          </p:blipFill>
          <p:spPr>
            <a:xfrm>
              <a:off x="507044" y="2448769"/>
              <a:ext cx="914400" cy="891540"/>
            </a:xfrm>
            <a:prstGeom prst="rect">
              <a:avLst/>
            </a:prstGeom>
          </p:spPr>
        </p:pic>
        <p:pic>
          <p:nvPicPr>
            <p:cNvPr id="7" name="Picture 6">
              <a:extLst>
                <a:ext uri="{FF2B5EF4-FFF2-40B4-BE49-F238E27FC236}">
                  <a16:creationId xmlns:a16="http://schemas.microsoft.com/office/drawing/2014/main" id="{6B515DE6-963D-1645-A02D-E7D32BE6889C}"/>
                </a:ext>
              </a:extLst>
            </p:cNvPr>
            <p:cNvPicPr>
              <a:picLocks noChangeAspect="1"/>
            </p:cNvPicPr>
            <p:nvPr/>
          </p:nvPicPr>
          <p:blipFill rotWithShape="1">
            <a:blip r:embed="rId4" cstate="print"/>
            <a:srcRect l="17618" r="17447"/>
            <a:stretch/>
          </p:blipFill>
          <p:spPr>
            <a:xfrm>
              <a:off x="1369127" y="2894539"/>
              <a:ext cx="952499" cy="781050"/>
            </a:xfrm>
            <a:prstGeom prst="rect">
              <a:avLst/>
            </a:prstGeom>
          </p:spPr>
        </p:pic>
      </p:grpSp>
      <p:sp>
        <p:nvSpPr>
          <p:cNvPr id="8" name="TextBox 7">
            <a:extLst>
              <a:ext uri="{FF2B5EF4-FFF2-40B4-BE49-F238E27FC236}">
                <a16:creationId xmlns:a16="http://schemas.microsoft.com/office/drawing/2014/main" id="{D6E16DBE-832B-8340-AE8F-7A0CAA548914}"/>
              </a:ext>
            </a:extLst>
          </p:cNvPr>
          <p:cNvSpPr txBox="1"/>
          <p:nvPr/>
        </p:nvSpPr>
        <p:spPr>
          <a:xfrm>
            <a:off x="1936954" y="3743504"/>
            <a:ext cx="2237847" cy="395365"/>
          </a:xfrm>
          <a:prstGeom prst="rect">
            <a:avLst/>
          </a:prstGeom>
          <a:noFill/>
        </p:spPr>
        <p:txBody>
          <a:bodyPr wrap="squar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Personal Assistants</a:t>
            </a:r>
          </a:p>
        </p:txBody>
      </p:sp>
      <p:sp>
        <p:nvSpPr>
          <p:cNvPr id="9" name="TextBox 8">
            <a:extLst>
              <a:ext uri="{FF2B5EF4-FFF2-40B4-BE49-F238E27FC236}">
                <a16:creationId xmlns:a16="http://schemas.microsoft.com/office/drawing/2014/main" id="{92590C4C-9808-9441-8E0F-67093D73F700}"/>
              </a:ext>
            </a:extLst>
          </p:cNvPr>
          <p:cNvSpPr txBox="1"/>
          <p:nvPr/>
        </p:nvSpPr>
        <p:spPr>
          <a:xfrm>
            <a:off x="4370962" y="3743504"/>
            <a:ext cx="2985908" cy="395365"/>
          </a:xfrm>
          <a:prstGeom prst="rect">
            <a:avLst/>
          </a:prstGeom>
          <a:noFill/>
        </p:spPr>
        <p:txBody>
          <a:bodyPr wrap="squar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Recommendation Systems</a:t>
            </a:r>
          </a:p>
        </p:txBody>
      </p:sp>
      <p:pic>
        <p:nvPicPr>
          <p:cNvPr id="10" name="Picture 9">
            <a:extLst>
              <a:ext uri="{FF2B5EF4-FFF2-40B4-BE49-F238E27FC236}">
                <a16:creationId xmlns:a16="http://schemas.microsoft.com/office/drawing/2014/main" id="{312A670B-FA48-A04D-B809-8362FC4D0588}"/>
              </a:ext>
            </a:extLst>
          </p:cNvPr>
          <p:cNvPicPr>
            <a:picLocks noChangeAspect="1"/>
          </p:cNvPicPr>
          <p:nvPr/>
        </p:nvPicPr>
        <p:blipFill rotWithShape="1">
          <a:blip r:embed="rId5" cstate="print"/>
          <a:srcRect l="1250" t="16985" r="24210"/>
          <a:stretch/>
        </p:blipFill>
        <p:spPr>
          <a:xfrm>
            <a:off x="7678057" y="2377966"/>
            <a:ext cx="2271979" cy="1049070"/>
          </a:xfrm>
          <a:prstGeom prst="rect">
            <a:avLst/>
          </a:prstGeom>
        </p:spPr>
      </p:pic>
      <p:sp>
        <p:nvSpPr>
          <p:cNvPr id="11" name="TextBox 10">
            <a:extLst>
              <a:ext uri="{FF2B5EF4-FFF2-40B4-BE49-F238E27FC236}">
                <a16:creationId xmlns:a16="http://schemas.microsoft.com/office/drawing/2014/main" id="{BCF9A412-A348-9C4E-95E1-4DC298BBDEA2}"/>
              </a:ext>
            </a:extLst>
          </p:cNvPr>
          <p:cNvSpPr txBox="1"/>
          <p:nvPr/>
        </p:nvSpPr>
        <p:spPr>
          <a:xfrm>
            <a:off x="7806252" y="3743504"/>
            <a:ext cx="2015589" cy="395365"/>
          </a:xfrm>
          <a:prstGeom prst="rect">
            <a:avLst/>
          </a:prstGeom>
          <a:noFill/>
        </p:spPr>
        <p:txBody>
          <a:bodyPr wrap="squar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Text Scanning </a:t>
            </a:r>
          </a:p>
        </p:txBody>
      </p:sp>
      <p:pic>
        <p:nvPicPr>
          <p:cNvPr id="12" name="Picture 11">
            <a:extLst>
              <a:ext uri="{FF2B5EF4-FFF2-40B4-BE49-F238E27FC236}">
                <a16:creationId xmlns:a16="http://schemas.microsoft.com/office/drawing/2014/main" id="{8C46D5A9-1E77-CB42-9E80-57E33AE6CB4E}"/>
              </a:ext>
            </a:extLst>
          </p:cNvPr>
          <p:cNvPicPr>
            <a:picLocks noChangeAspect="1"/>
          </p:cNvPicPr>
          <p:nvPr/>
        </p:nvPicPr>
        <p:blipFill>
          <a:blip r:embed="rId6" cstate="print"/>
          <a:stretch>
            <a:fillRect/>
          </a:stretch>
        </p:blipFill>
        <p:spPr>
          <a:xfrm>
            <a:off x="5383855" y="5001067"/>
            <a:ext cx="960120" cy="1005337"/>
          </a:xfrm>
          <a:prstGeom prst="rect">
            <a:avLst/>
          </a:prstGeom>
        </p:spPr>
      </p:pic>
      <p:sp>
        <p:nvSpPr>
          <p:cNvPr id="13" name="TextBox 12">
            <a:extLst>
              <a:ext uri="{FF2B5EF4-FFF2-40B4-BE49-F238E27FC236}">
                <a16:creationId xmlns:a16="http://schemas.microsoft.com/office/drawing/2014/main" id="{A94456BA-65AF-E44F-8DED-26F6D079CD4E}"/>
              </a:ext>
            </a:extLst>
          </p:cNvPr>
          <p:cNvSpPr txBox="1"/>
          <p:nvPr/>
        </p:nvSpPr>
        <p:spPr>
          <a:xfrm>
            <a:off x="4745080" y="6170236"/>
            <a:ext cx="2237672" cy="395365"/>
          </a:xfrm>
          <a:prstGeom prst="rect">
            <a:avLst/>
          </a:prstGeom>
          <a:noFill/>
        </p:spPr>
        <p:txBody>
          <a:bodyPr wrap="squar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Face Recognition</a:t>
            </a:r>
          </a:p>
        </p:txBody>
      </p:sp>
      <p:pic>
        <p:nvPicPr>
          <p:cNvPr id="14" name="Picture 13">
            <a:extLst>
              <a:ext uri="{FF2B5EF4-FFF2-40B4-BE49-F238E27FC236}">
                <a16:creationId xmlns:a16="http://schemas.microsoft.com/office/drawing/2014/main" id="{E821D46A-C951-6148-9384-E83CE427FBA8}"/>
              </a:ext>
            </a:extLst>
          </p:cNvPr>
          <p:cNvPicPr>
            <a:picLocks noChangeAspect="1"/>
          </p:cNvPicPr>
          <p:nvPr/>
        </p:nvPicPr>
        <p:blipFill rotWithShape="1">
          <a:blip r:embed="rId7" cstate="print"/>
          <a:srcRect l="9485" t="6256" r="6151" b="1941"/>
          <a:stretch/>
        </p:blipFill>
        <p:spPr>
          <a:xfrm>
            <a:off x="7930121" y="4980195"/>
            <a:ext cx="1767848" cy="946196"/>
          </a:xfrm>
          <a:prstGeom prst="rect">
            <a:avLst/>
          </a:prstGeom>
        </p:spPr>
      </p:pic>
      <p:sp>
        <p:nvSpPr>
          <p:cNvPr id="15" name="TextBox 14">
            <a:extLst>
              <a:ext uri="{FF2B5EF4-FFF2-40B4-BE49-F238E27FC236}">
                <a16:creationId xmlns:a16="http://schemas.microsoft.com/office/drawing/2014/main" id="{62928C64-A618-ED49-B58C-00773036FECA}"/>
              </a:ext>
            </a:extLst>
          </p:cNvPr>
          <p:cNvSpPr txBox="1"/>
          <p:nvPr/>
        </p:nvSpPr>
        <p:spPr>
          <a:xfrm>
            <a:off x="7627732" y="6170236"/>
            <a:ext cx="2372626" cy="395365"/>
          </a:xfrm>
          <a:prstGeom prst="rect">
            <a:avLst/>
          </a:prstGeom>
          <a:noFill/>
        </p:spPr>
        <p:txBody>
          <a:bodyPr wrap="squar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Anomaly Detection</a:t>
            </a:r>
          </a:p>
        </p:txBody>
      </p:sp>
      <p:grpSp>
        <p:nvGrpSpPr>
          <p:cNvPr id="16" name="Group 15">
            <a:extLst>
              <a:ext uri="{FF2B5EF4-FFF2-40B4-BE49-F238E27FC236}">
                <a16:creationId xmlns:a16="http://schemas.microsoft.com/office/drawing/2014/main" id="{F7582EE5-0131-D348-BEBA-250954F7E453}"/>
              </a:ext>
            </a:extLst>
          </p:cNvPr>
          <p:cNvGrpSpPr/>
          <p:nvPr/>
        </p:nvGrpSpPr>
        <p:grpSpPr>
          <a:xfrm>
            <a:off x="4530416" y="2372695"/>
            <a:ext cx="2667000" cy="1036434"/>
            <a:chOff x="3066589" y="1618063"/>
            <a:chExt cx="2667000" cy="1402243"/>
          </a:xfrm>
        </p:grpSpPr>
        <p:pic>
          <p:nvPicPr>
            <p:cNvPr id="17" name="Picture 16">
              <a:extLst>
                <a:ext uri="{FF2B5EF4-FFF2-40B4-BE49-F238E27FC236}">
                  <a16:creationId xmlns:a16="http://schemas.microsoft.com/office/drawing/2014/main" id="{08052445-3C01-7746-9CCE-ED054C5C15FC}"/>
                </a:ext>
              </a:extLst>
            </p:cNvPr>
            <p:cNvPicPr>
              <a:picLocks noChangeAspect="1"/>
            </p:cNvPicPr>
            <p:nvPr/>
          </p:nvPicPr>
          <p:blipFill rotWithShape="1">
            <a:blip r:embed="rId8" cstate="print"/>
            <a:stretch/>
          </p:blipFill>
          <p:spPr>
            <a:xfrm>
              <a:off x="3124200" y="2060186"/>
              <a:ext cx="1714500" cy="960120"/>
            </a:xfrm>
            <a:prstGeom prst="rect">
              <a:avLst/>
            </a:prstGeom>
          </p:spPr>
        </p:pic>
        <p:pic>
          <p:nvPicPr>
            <p:cNvPr id="18" name="Picture 17">
              <a:extLst>
                <a:ext uri="{FF2B5EF4-FFF2-40B4-BE49-F238E27FC236}">
                  <a16:creationId xmlns:a16="http://schemas.microsoft.com/office/drawing/2014/main" id="{6C0431FD-D2FD-9440-A306-22AD80C9D37D}"/>
                </a:ext>
              </a:extLst>
            </p:cNvPr>
            <p:cNvPicPr>
              <a:picLocks noChangeAspect="1"/>
            </p:cNvPicPr>
            <p:nvPr/>
          </p:nvPicPr>
          <p:blipFill rotWithShape="1">
            <a:blip r:embed="rId9" cstate="print"/>
            <a:srcRect l="3396" t="19859" r="67438" b="63603"/>
            <a:stretch/>
          </p:blipFill>
          <p:spPr>
            <a:xfrm>
              <a:off x="3066589" y="1618063"/>
              <a:ext cx="2667000" cy="609600"/>
            </a:xfrm>
            <a:prstGeom prst="rect">
              <a:avLst/>
            </a:prstGeom>
          </p:spPr>
        </p:pic>
        <p:pic>
          <p:nvPicPr>
            <p:cNvPr id="19" name="Picture 18">
              <a:extLst>
                <a:ext uri="{FF2B5EF4-FFF2-40B4-BE49-F238E27FC236}">
                  <a16:creationId xmlns:a16="http://schemas.microsoft.com/office/drawing/2014/main" id="{EDE57E88-FB9E-644E-94DA-139935B803DD}"/>
                </a:ext>
              </a:extLst>
            </p:cNvPr>
            <p:cNvPicPr>
              <a:picLocks noChangeAspect="1"/>
            </p:cNvPicPr>
            <p:nvPr/>
          </p:nvPicPr>
          <p:blipFill rotWithShape="1">
            <a:blip r:embed="rId10" cstate="print"/>
            <a:srcRect l="6672" t="24668" r="61559" b="26980"/>
            <a:stretch/>
          </p:blipFill>
          <p:spPr>
            <a:xfrm>
              <a:off x="4775453" y="2137369"/>
              <a:ext cx="838201" cy="838201"/>
            </a:xfrm>
            <a:prstGeom prst="rect">
              <a:avLst/>
            </a:prstGeom>
          </p:spPr>
        </p:pic>
      </p:grpSp>
      <p:sp>
        <p:nvSpPr>
          <p:cNvPr id="20" name="TextBox 19">
            <a:extLst>
              <a:ext uri="{FF2B5EF4-FFF2-40B4-BE49-F238E27FC236}">
                <a16:creationId xmlns:a16="http://schemas.microsoft.com/office/drawing/2014/main" id="{0AC3CB2F-E05A-DB4F-AB4E-1A01A77D05F6}"/>
              </a:ext>
            </a:extLst>
          </p:cNvPr>
          <p:cNvSpPr txBox="1"/>
          <p:nvPr/>
        </p:nvSpPr>
        <p:spPr>
          <a:xfrm>
            <a:off x="2366426" y="6170236"/>
            <a:ext cx="1378904" cy="395365"/>
          </a:xfrm>
          <a:prstGeom prst="rect">
            <a:avLst/>
          </a:prstGeom>
          <a:noFill/>
        </p:spPr>
        <p:txBody>
          <a:bodyPr wrap="none" rtlCol="0">
            <a:spAutoFit/>
          </a:bodyPr>
          <a:lstStyle/>
          <a:p>
            <a:pPr algn="ctr" defTabSz="410751"/>
            <a:r>
              <a:rPr lang="en-US" sz="1969" kern="0" dirty="0">
                <a:solidFill>
                  <a:sysClr val="windowText" lastClr="000000"/>
                </a:solidFill>
                <a:latin typeface="Times New Roman"/>
                <a:ea typeface="Exo" charset="0"/>
                <a:cs typeface="Exo" charset="0"/>
                <a:sym typeface="Helvetica Light"/>
              </a:rPr>
              <a:t>Advertising</a:t>
            </a:r>
          </a:p>
        </p:txBody>
      </p:sp>
      <p:grpSp>
        <p:nvGrpSpPr>
          <p:cNvPr id="21" name="Group 20">
            <a:extLst>
              <a:ext uri="{FF2B5EF4-FFF2-40B4-BE49-F238E27FC236}">
                <a16:creationId xmlns:a16="http://schemas.microsoft.com/office/drawing/2014/main" id="{C9095AC0-7883-8A46-ABF1-019171ACACF4}"/>
              </a:ext>
            </a:extLst>
          </p:cNvPr>
          <p:cNvGrpSpPr/>
          <p:nvPr/>
        </p:nvGrpSpPr>
        <p:grpSpPr>
          <a:xfrm>
            <a:off x="2337583" y="5003511"/>
            <a:ext cx="1436588" cy="1012261"/>
            <a:chOff x="701071" y="4230228"/>
            <a:chExt cx="1436588" cy="1369538"/>
          </a:xfrm>
        </p:grpSpPr>
        <p:pic>
          <p:nvPicPr>
            <p:cNvPr id="22" name="Picture 21">
              <a:extLst>
                <a:ext uri="{FF2B5EF4-FFF2-40B4-BE49-F238E27FC236}">
                  <a16:creationId xmlns:a16="http://schemas.microsoft.com/office/drawing/2014/main" id="{5EF7CFB0-7152-D548-946A-912897084693}"/>
                </a:ext>
              </a:extLst>
            </p:cNvPr>
            <p:cNvPicPr>
              <a:picLocks noChangeAspect="1"/>
            </p:cNvPicPr>
            <p:nvPr/>
          </p:nvPicPr>
          <p:blipFill rotWithShape="1">
            <a:blip r:embed="rId11" cstate="print"/>
            <a:srcRect t="1" r="10597" b="-13208"/>
            <a:stretch/>
          </p:blipFill>
          <p:spPr>
            <a:xfrm>
              <a:off x="701071" y="4230228"/>
              <a:ext cx="1436588" cy="392500"/>
            </a:xfrm>
            <a:prstGeom prst="rect">
              <a:avLst/>
            </a:prstGeom>
          </p:spPr>
        </p:pic>
        <p:pic>
          <p:nvPicPr>
            <p:cNvPr id="23" name="Picture 22">
              <a:extLst>
                <a:ext uri="{FF2B5EF4-FFF2-40B4-BE49-F238E27FC236}">
                  <a16:creationId xmlns:a16="http://schemas.microsoft.com/office/drawing/2014/main" id="{B5697E71-F46E-3749-B3AC-5B69C6FC74A5}"/>
                </a:ext>
              </a:extLst>
            </p:cNvPr>
            <p:cNvPicPr>
              <a:picLocks noChangeAspect="1"/>
            </p:cNvPicPr>
            <p:nvPr/>
          </p:nvPicPr>
          <p:blipFill>
            <a:blip r:embed="rId12" cstate="print"/>
            <a:stretch>
              <a:fillRect/>
            </a:stretch>
          </p:blipFill>
          <p:spPr>
            <a:xfrm>
              <a:off x="1015505" y="4692986"/>
              <a:ext cx="807720" cy="906780"/>
            </a:xfrm>
            <a:prstGeom prst="rect">
              <a:avLst/>
            </a:prstGeom>
          </p:spPr>
        </p:pic>
      </p:grpSp>
      <p:sp>
        <p:nvSpPr>
          <p:cNvPr id="24" name="Rectangle 23">
            <a:extLst>
              <a:ext uri="{FF2B5EF4-FFF2-40B4-BE49-F238E27FC236}">
                <a16:creationId xmlns:a16="http://schemas.microsoft.com/office/drawing/2014/main" id="{230299B3-6D52-D349-A21C-E096C081BEE8}"/>
              </a:ext>
            </a:extLst>
          </p:cNvPr>
          <p:cNvSpPr/>
          <p:nvPr/>
        </p:nvSpPr>
        <p:spPr>
          <a:xfrm>
            <a:off x="1866309" y="2420777"/>
            <a:ext cx="2379136" cy="1768257"/>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
        <p:nvSpPr>
          <p:cNvPr id="25" name="Rectangle 24">
            <a:extLst>
              <a:ext uri="{FF2B5EF4-FFF2-40B4-BE49-F238E27FC236}">
                <a16:creationId xmlns:a16="http://schemas.microsoft.com/office/drawing/2014/main" id="{EB8321D9-FE19-DB4A-973A-D90BDE39530E}"/>
              </a:ext>
            </a:extLst>
          </p:cNvPr>
          <p:cNvSpPr/>
          <p:nvPr/>
        </p:nvSpPr>
        <p:spPr>
          <a:xfrm>
            <a:off x="1866309" y="4934410"/>
            <a:ext cx="2379136" cy="1690963"/>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
        <p:nvSpPr>
          <p:cNvPr id="26" name="Rectangle 25">
            <a:extLst>
              <a:ext uri="{FF2B5EF4-FFF2-40B4-BE49-F238E27FC236}">
                <a16:creationId xmlns:a16="http://schemas.microsoft.com/office/drawing/2014/main" id="{8E8EB36D-D7C3-DA4B-A1C2-383DBFE8F31B}"/>
              </a:ext>
            </a:extLst>
          </p:cNvPr>
          <p:cNvSpPr/>
          <p:nvPr/>
        </p:nvSpPr>
        <p:spPr>
          <a:xfrm>
            <a:off x="4398334" y="4934410"/>
            <a:ext cx="2931162" cy="1690963"/>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
        <p:nvSpPr>
          <p:cNvPr id="27" name="Rectangle 26">
            <a:extLst>
              <a:ext uri="{FF2B5EF4-FFF2-40B4-BE49-F238E27FC236}">
                <a16:creationId xmlns:a16="http://schemas.microsoft.com/office/drawing/2014/main" id="{86D2353E-6FDC-CF40-99E9-2A6AD9D4DFCF}"/>
              </a:ext>
            </a:extLst>
          </p:cNvPr>
          <p:cNvSpPr/>
          <p:nvPr/>
        </p:nvSpPr>
        <p:spPr>
          <a:xfrm>
            <a:off x="4398334" y="2422187"/>
            <a:ext cx="2931162" cy="1766848"/>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
        <p:nvSpPr>
          <p:cNvPr id="28" name="Rectangle 27">
            <a:extLst>
              <a:ext uri="{FF2B5EF4-FFF2-40B4-BE49-F238E27FC236}">
                <a16:creationId xmlns:a16="http://schemas.microsoft.com/office/drawing/2014/main" id="{F0689786-F2A6-D34B-8D19-6AE2449C0CC8}"/>
              </a:ext>
            </a:extLst>
          </p:cNvPr>
          <p:cNvSpPr/>
          <p:nvPr/>
        </p:nvSpPr>
        <p:spPr>
          <a:xfrm>
            <a:off x="7465929" y="2420281"/>
            <a:ext cx="2696232" cy="1766848"/>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
        <p:nvSpPr>
          <p:cNvPr id="29" name="Rectangle 28">
            <a:extLst>
              <a:ext uri="{FF2B5EF4-FFF2-40B4-BE49-F238E27FC236}">
                <a16:creationId xmlns:a16="http://schemas.microsoft.com/office/drawing/2014/main" id="{7778DE2B-62DE-CF4F-9266-61D23AC52CD8}"/>
              </a:ext>
            </a:extLst>
          </p:cNvPr>
          <p:cNvSpPr/>
          <p:nvPr/>
        </p:nvSpPr>
        <p:spPr>
          <a:xfrm>
            <a:off x="7465929" y="4934410"/>
            <a:ext cx="2696232" cy="1690963"/>
          </a:xfrm>
          <a:prstGeom prst="rect">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10751"/>
            <a:endParaRPr lang="en-IN" sz="1969" kern="0" dirty="0">
              <a:solidFill>
                <a:srgbClr val="FFFFFF"/>
              </a:solidFill>
              <a:latin typeface="Times New Roman"/>
              <a:sym typeface="Helvetica Light"/>
            </a:endParaRPr>
          </a:p>
        </p:txBody>
      </p:sp>
    </p:spTree>
    <p:extLst>
      <p:ext uri="{BB962C8B-B14F-4D97-AF65-F5344CB8AC3E}">
        <p14:creationId xmlns:p14="http://schemas.microsoft.com/office/powerpoint/2010/main" val="1779401441"/>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{9962DFB7-ADCE-1C43-B4E0-6F8168A566EC}tf10001120</Template>
  <TotalTime>92</TotalTime>
  <Words>1266</Words>
  <Application>Microsoft Macintosh PowerPoint</Application>
  <PresentationFormat>Widescreen</PresentationFormat>
  <Paragraphs>170</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Calibri</vt:lpstr>
      <vt:lpstr>Exo</vt:lpstr>
      <vt:lpstr>Gill Sans MT</vt:lpstr>
      <vt:lpstr>Helvetica Light</vt:lpstr>
      <vt:lpstr>Times New Roman</vt:lpstr>
      <vt:lpstr>Wingdings</vt:lpstr>
      <vt:lpstr>Parcel</vt:lpstr>
      <vt:lpstr>IST 402.2 EMERGING TRENDS IN MACHINE LEARNING</vt:lpstr>
      <vt:lpstr>Overview</vt:lpstr>
      <vt:lpstr>INSTRUCTOR</vt:lpstr>
      <vt:lpstr>Contact Me</vt:lpstr>
      <vt:lpstr>Teaching Assistant</vt:lpstr>
      <vt:lpstr>Teaching Assistant</vt:lpstr>
      <vt:lpstr>CLASS Schedule</vt:lpstr>
      <vt:lpstr>Course content</vt:lpstr>
      <vt:lpstr>The rise of deep learning</vt:lpstr>
      <vt:lpstr>The rise of deep learning</vt:lpstr>
      <vt:lpstr>COURSE CONTENT</vt:lpstr>
      <vt:lpstr>COURSE LEARNING GOALS</vt:lpstr>
      <vt:lpstr>COURSE LEARNING GOALS</vt:lpstr>
      <vt:lpstr>COURSE SYLLABUS</vt:lpstr>
      <vt:lpstr>COUrse evaluation</vt:lpstr>
      <vt:lpstr>Reflective Statements on Articles/Papers – 30% </vt:lpstr>
      <vt:lpstr>Class Participation – 10%</vt:lpstr>
      <vt:lpstr>Class Note and Class Presentation Scribing – 10%</vt:lpstr>
      <vt:lpstr>Final Project – 50%</vt:lpstr>
      <vt:lpstr>Grading policy</vt:lpstr>
      <vt:lpstr>Academic Integrity</vt:lpstr>
      <vt:lpstr>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IST 402.2 EMERGING TRENDS IN MACHINE LEARNING</dc:title>
  <dc:creator>Microsoft Office User</dc:creator>
  <cp:lastModifiedBy>Microsoft Office User</cp:lastModifiedBy>
  <cp:revision>14</cp:revision>
  <dcterms:created xsi:type="dcterms:W3CDTF">2019-08-27T18:33:21Z</dcterms:created>
  <dcterms:modified xsi:type="dcterms:W3CDTF">2019-08-27T20:07:38Z</dcterms:modified>
</cp:coreProperties>
</file>

<file path=docProps/thumbnail.jpeg>
</file>